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52"/>
  </p:notesMasterIdLst>
  <p:handoutMasterIdLst>
    <p:handoutMasterId r:id="rId53"/>
  </p:handoutMasterIdLst>
  <p:sldIdLst>
    <p:sldId id="257" r:id="rId2"/>
    <p:sldId id="371" r:id="rId3"/>
    <p:sldId id="365" r:id="rId4"/>
    <p:sldId id="343" r:id="rId5"/>
    <p:sldId id="369" r:id="rId6"/>
    <p:sldId id="336" r:id="rId7"/>
    <p:sldId id="340" r:id="rId8"/>
    <p:sldId id="269" r:id="rId9"/>
    <p:sldId id="367" r:id="rId10"/>
    <p:sldId id="271" r:id="rId11"/>
    <p:sldId id="272" r:id="rId12"/>
    <p:sldId id="368" r:id="rId13"/>
    <p:sldId id="349" r:id="rId14"/>
    <p:sldId id="348" r:id="rId15"/>
    <p:sldId id="347" r:id="rId16"/>
    <p:sldId id="354" r:id="rId17"/>
    <p:sldId id="332" r:id="rId18"/>
    <p:sldId id="352" r:id="rId19"/>
    <p:sldId id="351" r:id="rId20"/>
    <p:sldId id="350" r:id="rId21"/>
    <p:sldId id="363" r:id="rId22"/>
    <p:sldId id="331" r:id="rId23"/>
    <p:sldId id="319" r:id="rId24"/>
    <p:sldId id="305" r:id="rId25"/>
    <p:sldId id="306" r:id="rId26"/>
    <p:sldId id="307" r:id="rId27"/>
    <p:sldId id="320" r:id="rId28"/>
    <p:sldId id="308" r:id="rId29"/>
    <p:sldId id="322" r:id="rId30"/>
    <p:sldId id="309" r:id="rId31"/>
    <p:sldId id="282" r:id="rId32"/>
    <p:sldId id="310" r:id="rId33"/>
    <p:sldId id="326" r:id="rId34"/>
    <p:sldId id="311" r:id="rId35"/>
    <p:sldId id="324" r:id="rId36"/>
    <p:sldId id="312" r:id="rId37"/>
    <p:sldId id="313" r:id="rId38"/>
    <p:sldId id="314" r:id="rId39"/>
    <p:sldId id="327" r:id="rId40"/>
    <p:sldId id="315" r:id="rId41"/>
    <p:sldId id="328" r:id="rId42"/>
    <p:sldId id="316" r:id="rId43"/>
    <p:sldId id="323" r:id="rId44"/>
    <p:sldId id="317" r:id="rId45"/>
    <p:sldId id="330" r:id="rId46"/>
    <p:sldId id="318" r:id="rId47"/>
    <p:sldId id="329" r:id="rId48"/>
    <p:sldId id="339" r:id="rId49"/>
    <p:sldId id="355" r:id="rId50"/>
    <p:sldId id="337"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91E8CA5-5687-42B8-9063-F9FFC0F04797}" type="datetimeFigureOut">
              <a:rPr lang="en-US" smtClean="0"/>
              <a:t>6/24/2020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80A764D-8B9F-46EC-820B-6017C39A6CEF}" type="slidenum">
              <a:rPr lang="en-US" smtClean="0"/>
              <a:t>‹#›</a:t>
            </a:fld>
            <a:endParaRPr lang="en-US"/>
          </a:p>
        </p:txBody>
      </p:sp>
    </p:spTree>
    <p:extLst>
      <p:ext uri="{BB962C8B-B14F-4D97-AF65-F5344CB8AC3E}">
        <p14:creationId xmlns:p14="http://schemas.microsoft.com/office/powerpoint/2010/main" val="23508625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9FA1FE2-38D8-49E2-9FA6-AE586C840BF0}" type="datetimeFigureOut">
              <a:rPr lang="en-US" smtClean="0"/>
              <a:t>6/24/2020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690BB6-99F2-4AEE-82E6-A6CB08DADB8D}" type="slidenum">
              <a:rPr lang="en-US" smtClean="0"/>
              <a:t>‹#›</a:t>
            </a:fld>
            <a:endParaRPr lang="en-US"/>
          </a:p>
        </p:txBody>
      </p:sp>
    </p:spTree>
    <p:extLst>
      <p:ext uri="{BB962C8B-B14F-4D97-AF65-F5344CB8AC3E}">
        <p14:creationId xmlns:p14="http://schemas.microsoft.com/office/powerpoint/2010/main" val="274432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F690BB6-99F2-4AEE-82E6-A6CB08DADB8D}" type="slidenum">
              <a:rPr lang="en-US" smtClean="0"/>
              <a:t>1</a:t>
            </a:fld>
            <a:endParaRPr lang="en-US"/>
          </a:p>
        </p:txBody>
      </p:sp>
    </p:spTree>
    <p:extLst>
      <p:ext uri="{BB962C8B-B14F-4D97-AF65-F5344CB8AC3E}">
        <p14:creationId xmlns:p14="http://schemas.microsoft.com/office/powerpoint/2010/main" val="162086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acknowledgment of the traditional Native inhabitants of the land…</a:t>
            </a:r>
            <a:r>
              <a:rPr lang="en-US" sz="1200" b="0" i="0" kern="1200" dirty="0" smtClean="0">
                <a:solidFill>
                  <a:schemeClr val="tx1"/>
                </a:solidFill>
                <a:effectLst/>
                <a:latin typeface="+mn-lt"/>
                <a:ea typeface="+mn-ea"/>
                <a:cs typeface="+mn-cs"/>
              </a:rPr>
              <a:t>a way to show respect and a step toward correcting the stories and practices that erase Indigenous people’s history and culture and toward inviting and honoring the truth. For more than five hundred years, Native communities across the Americas have demonstrated resilience and resistance in the face of violent efforts to separate them from their land, culture, and each other. They remain at the forefront of movements to protect Mother Earth and the life it sustains. </a:t>
            </a:r>
          </a:p>
          <a:p>
            <a:r>
              <a:rPr lang="en-US" sz="1200" b="0" i="0" kern="1200" dirty="0" smtClean="0">
                <a:solidFill>
                  <a:schemeClr val="tx1"/>
                </a:solidFill>
                <a:effectLst/>
                <a:latin typeface="+mn-lt"/>
                <a:ea typeface="+mn-ea"/>
                <a:cs typeface="+mn-cs"/>
              </a:rPr>
              <a:t>Greater public consciousness of Native sovereignty and cultural rights, a step toward equitable relationship and reconciliation. </a:t>
            </a:r>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2</a:t>
            </a:fld>
            <a:endParaRPr lang="en-US"/>
          </a:p>
        </p:txBody>
      </p:sp>
    </p:spTree>
    <p:extLst>
      <p:ext uri="{BB962C8B-B14F-4D97-AF65-F5344CB8AC3E}">
        <p14:creationId xmlns:p14="http://schemas.microsoft.com/office/powerpoint/2010/main" val="1702440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4</a:t>
            </a:fld>
            <a:endParaRPr lang="en-US"/>
          </a:p>
        </p:txBody>
      </p:sp>
    </p:spTree>
    <p:extLst>
      <p:ext uri="{BB962C8B-B14F-4D97-AF65-F5344CB8AC3E}">
        <p14:creationId xmlns:p14="http://schemas.microsoft.com/office/powerpoint/2010/main" val="422080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6</a:t>
            </a:fld>
            <a:endParaRPr lang="en-US"/>
          </a:p>
        </p:txBody>
      </p:sp>
    </p:spTree>
    <p:extLst>
      <p:ext uri="{BB962C8B-B14F-4D97-AF65-F5344CB8AC3E}">
        <p14:creationId xmlns:p14="http://schemas.microsoft.com/office/powerpoint/2010/main" val="1035207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would I add my picture here?</a:t>
            </a:r>
            <a:r>
              <a:rPr lang="en-US" baseline="0" dirty="0" smtClean="0"/>
              <a:t> (Group input)</a:t>
            </a:r>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10</a:t>
            </a:fld>
            <a:endParaRPr lang="en-US"/>
          </a:p>
        </p:txBody>
      </p:sp>
    </p:spTree>
    <p:extLst>
      <p:ext uri="{BB962C8B-B14F-4D97-AF65-F5344CB8AC3E}">
        <p14:creationId xmlns:p14="http://schemas.microsoft.com/office/powerpoint/2010/main" val="871038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11</a:t>
            </a:fld>
            <a:endParaRPr lang="en-US"/>
          </a:p>
        </p:txBody>
      </p:sp>
    </p:spTree>
    <p:extLst>
      <p:ext uri="{BB962C8B-B14F-4D97-AF65-F5344CB8AC3E}">
        <p14:creationId xmlns:p14="http://schemas.microsoft.com/office/powerpoint/2010/main" val="2173973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12</a:t>
            </a:fld>
            <a:endParaRPr lang="en-US"/>
          </a:p>
        </p:txBody>
      </p:sp>
    </p:spTree>
    <p:extLst>
      <p:ext uri="{BB962C8B-B14F-4D97-AF65-F5344CB8AC3E}">
        <p14:creationId xmlns:p14="http://schemas.microsoft.com/office/powerpoint/2010/main" val="3081334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Intersectionality=essential…yet sometimes necessary to focus singularly on</a:t>
            </a:r>
            <a:r>
              <a:rPr lang="en-US" baseline="0" dirty="0" smtClean="0"/>
              <a:t> </a:t>
            </a:r>
            <a:r>
              <a:rPr lang="en-US" baseline="0" dirty="0" err="1" smtClean="0"/>
              <a:t>race</a:t>
            </a:r>
            <a:r>
              <a:rPr lang="en-US" baseline="0" dirty="0" err="1" smtClean="0">
                <a:sym typeface="Wingdings" panose="05000000000000000000" pitchFamily="2" charset="2"/>
              </a:rPr>
              <a:t>what</a:t>
            </a:r>
            <a:r>
              <a:rPr lang="en-US" baseline="0" dirty="0" smtClean="0">
                <a:sym typeface="Wingdings" panose="05000000000000000000" pitchFamily="2" charset="2"/>
              </a:rPr>
              <a:t> we’ll be doing today</a:t>
            </a:r>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13</a:t>
            </a:fld>
            <a:endParaRPr lang="en-US"/>
          </a:p>
        </p:txBody>
      </p:sp>
    </p:spTree>
    <p:extLst>
      <p:ext uri="{BB962C8B-B14F-4D97-AF65-F5344CB8AC3E}">
        <p14:creationId xmlns:p14="http://schemas.microsoft.com/office/powerpoint/2010/main" val="826453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Soul sickness</a:t>
            </a:r>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14</a:t>
            </a:fld>
            <a:endParaRPr lang="en-US"/>
          </a:p>
        </p:txBody>
      </p:sp>
    </p:spTree>
    <p:extLst>
      <p:ext uri="{BB962C8B-B14F-4D97-AF65-F5344CB8AC3E}">
        <p14:creationId xmlns:p14="http://schemas.microsoft.com/office/powerpoint/2010/main" val="917454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15</a:t>
            </a:fld>
            <a:endParaRPr lang="en-US"/>
          </a:p>
        </p:txBody>
      </p:sp>
    </p:spTree>
    <p:extLst>
      <p:ext uri="{BB962C8B-B14F-4D97-AF65-F5344CB8AC3E}">
        <p14:creationId xmlns:p14="http://schemas.microsoft.com/office/powerpoint/2010/main" val="1469987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18</a:t>
            </a:fld>
            <a:endParaRPr lang="en-US"/>
          </a:p>
        </p:txBody>
      </p:sp>
    </p:spTree>
    <p:extLst>
      <p:ext uri="{BB962C8B-B14F-4D97-AF65-F5344CB8AC3E}">
        <p14:creationId xmlns:p14="http://schemas.microsoft.com/office/powerpoint/2010/main" val="3098168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19</a:t>
            </a:fld>
            <a:endParaRPr lang="en-US"/>
          </a:p>
        </p:txBody>
      </p:sp>
    </p:spTree>
    <p:extLst>
      <p:ext uri="{BB962C8B-B14F-4D97-AF65-F5344CB8AC3E}">
        <p14:creationId xmlns:p14="http://schemas.microsoft.com/office/powerpoint/2010/main" val="816803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13:38 start time</a:t>
            </a:r>
            <a:r>
              <a:rPr lang="en-US" baseline="0" dirty="0" smtClean="0"/>
              <a:t> for T. </a:t>
            </a:r>
            <a:r>
              <a:rPr lang="en-US" baseline="0" smtClean="0"/>
              <a:t>Coates comments</a:t>
            </a:r>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22</a:t>
            </a:fld>
            <a:endParaRPr lang="en-US"/>
          </a:p>
        </p:txBody>
      </p:sp>
    </p:spTree>
    <p:extLst>
      <p:ext uri="{BB962C8B-B14F-4D97-AF65-F5344CB8AC3E}">
        <p14:creationId xmlns:p14="http://schemas.microsoft.com/office/powerpoint/2010/main" val="125428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90BB6-99F2-4AEE-82E6-A6CB08DADB8D}" type="slidenum">
              <a:rPr lang="en-US" smtClean="0"/>
              <a:t>48</a:t>
            </a:fld>
            <a:endParaRPr lang="en-US"/>
          </a:p>
        </p:txBody>
      </p:sp>
    </p:spTree>
    <p:extLst>
      <p:ext uri="{BB962C8B-B14F-4D97-AF65-F5344CB8AC3E}">
        <p14:creationId xmlns:p14="http://schemas.microsoft.com/office/powerpoint/2010/main" val="530058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FDB3FE-648C-4FF7-89B3-9111E7442BFF}"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DB3FE-648C-4FF7-89B3-9111E7442BFF}"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FDB3FE-648C-4FF7-89B3-9111E7442BFF}"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FDB3FE-648C-4FF7-89B3-9111E7442BFF}" type="datetimeFigureOut">
              <a:rPr lang="en-US" smtClean="0"/>
              <a:t>6/24/2020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FDB3FE-648C-4FF7-89B3-9111E7442BFF}" type="datetimeFigureOut">
              <a:rPr lang="en-US" smtClean="0"/>
              <a:t>6/24/2020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FDB3FE-648C-4FF7-89B3-9111E7442BFF}" type="datetimeFigureOut">
              <a:rPr lang="en-US" smtClean="0"/>
              <a:t>6/24/2020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DB3FE-648C-4FF7-89B3-9111E7442BFF}" type="datetimeFigureOut">
              <a:rPr lang="en-US" smtClean="0"/>
              <a:t>6/24/2020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DB3FE-648C-4FF7-89B3-9111E7442BFF}" type="datetimeFigureOut">
              <a:rPr lang="en-US" smtClean="0"/>
              <a:t>6/24/2020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A5C73E-DC6F-488E-BD33-3D21F8E17F6A}"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CFDB3FE-648C-4FF7-89B3-9111E7442BFF}" type="datetimeFigureOut">
              <a:rPr lang="en-US" smtClean="0"/>
              <a:t>6/24/2020</a:t>
            </a:fld>
            <a:endParaRPr lang="en-US"/>
          </a:p>
        </p:txBody>
      </p:sp>
      <p:sp>
        <p:nvSpPr>
          <p:cNvPr id="9" name="Slide Number Placeholder 8"/>
          <p:cNvSpPr>
            <a:spLocks noGrp="1"/>
          </p:cNvSpPr>
          <p:nvPr>
            <p:ph type="sldNum" sz="quarter" idx="11"/>
          </p:nvPr>
        </p:nvSpPr>
        <p:spPr/>
        <p:txBody>
          <a:bodyPr/>
          <a:lstStyle/>
          <a:p>
            <a:fld id="{ECA5C73E-DC6F-488E-BD33-3D21F8E17F6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DB3FE-648C-4FF7-89B3-9111E7442BFF}"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DB3FE-648C-4FF7-89B3-9111E7442BFF}"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5C73E-DC6F-488E-BD33-3D21F8E17F6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ECA5C73E-DC6F-488E-BD33-3D21F8E17F6A}"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CFDB3FE-648C-4FF7-89B3-9111E7442BFF}" type="datetimeFigureOut">
              <a:rPr lang="en-US" smtClean="0"/>
              <a:t>6/24/2020</a:t>
            </a:fld>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tore.samhsa.gov/shin/content/PEP12-RECDEF/PEP12-RECDEF.pdf"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oaw.org/index.php?option=com_content&amp;view=article&amp;id=482"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www.dismantlingracism.org/racism-defined.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Pm9DJuTrO8Q"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247wallst.com/special-report/2015/12/07/worst-states-for-black-americans-2/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Rfpo-gUDSu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google.com/url?sa=i&amp;rct=j&amp;q=&amp;esrc=s&amp;source=images&amp;cd=&amp;cad=rja&amp;uact=8&amp;ved=0ahUKEwiKi-qLo7TLAhWFnYMKHSSTCkEQjRwIBw&amp;url=http://jayhawkmommy.com/2014/10/12/just-dont-understand/&amp;psig=AFQjCNHOAcSgrbM5SaWmeSh9igSsUOavbg&amp;ust=1457635919433486"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google.com/url?sa=i&amp;rct=j&amp;q=&amp;esrc=s&amp;source=images&amp;cd=&amp;cad=rja&amp;uact=8&amp;ved=0ahUKEwjJspeMpLTLAhWDsIMKHcg-Cq4QjRwIBw&amp;url=http://www.thethingswesay.com/be-gentle-with-yourself-you-are-a-child-of-the-universe-no-less-than-the-trees-and-the-stars-in-the-noisy-confusion-of-life-keep-peace-in-your-soul-max-ehrmann/&amp;bvm=bv.116573086,d.amc&amp;psig=AFQjCNFzJYqL-GbQwv2kRvNBBghJ3Kg-7w&amp;ust=1457636133741215"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extension.umn.edu/family/cyfc/our-programs/ereview/docs/cmhereviewOct10.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com/url?sa=i&amp;rct=j&amp;q=&amp;esrc=s&amp;source=images&amp;cd=&amp;cad=rja&amp;uact=8&amp;ved=0ahUKEwjHpPeSsuzOAhVC2SYKHaXTApQQjRwIBw&amp;url=http://www.picturequotes.com/confess-you-were-wrong-yesterday-it-will-show-you-are-wise-today-quote-20609&amp;psig=AFQjCNEaQFsNTcErIs9IkTn3aqADKLHzUw&amp;ust=1472758246765734"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google.com/url?sa=i&amp;rct=j&amp;q=&amp;esrc=s&amp;source=images&amp;cd=&amp;cad=rja&amp;uact=8&amp;ved=0ahUKEwjT6tuXnbXLAhWCax4KHXz2B0YQjRwIBw&amp;url=https://www.pinterest.com/pin/345018021431892566/&amp;bvm=bv.116573086,d.amc&amp;psig=AFQjCNHksxAco7r4wtV-K29ihcsccGDLaA&amp;ust=1457668679619449"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ledc-mn.org/" TargetMode="External"/><Relationship Id="rId7" Type="http://schemas.openxmlformats.org/officeDocument/2006/relationships/image" Target="../media/image26.gif"/><Relationship Id="rId2" Type="http://schemas.openxmlformats.org/officeDocument/2006/relationships/hyperlink" Target="http://www.blacktwincities.com/black-business-directory/" TargetMode="External"/><Relationship Id="rId1" Type="http://schemas.openxmlformats.org/officeDocument/2006/relationships/slideLayout" Target="../slideLayouts/slideLayout2.xml"/><Relationship Id="rId6" Type="http://schemas.openxmlformats.org/officeDocument/2006/relationships/hyperlink" Target="http://www.google.com/url?sa=i&amp;rct=j&amp;q=&amp;esrc=s&amp;frm=1&amp;source=images&amp;cd=&amp;cad=rja&amp;uact=8&amp;ved=0ahUKEwjmqcC736fLAhVsuoMKHfbBDyIQjRwIBw&amp;url=http://jandziadzio.com/content/levels-listening&amp;bvm=bv.115339255,d.amc&amp;psig=AFQjCNFB34Ar5oFmFWPvbDTRKHNfIN9wfA&amp;ust=1457205439673847" TargetMode="External"/><Relationship Id="rId5" Type="http://schemas.openxmlformats.org/officeDocument/2006/relationships/hyperlink" Target="http://www.maicnet.org/" TargetMode="External"/><Relationship Id="rId4" Type="http://schemas.openxmlformats.org/officeDocument/2006/relationships/hyperlink" Target="http://aeds-mn.org/category/little-africa-of-minnesota"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oopsydaisy.com/store/i-think-i-can.html"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google.com/url?sa=i&amp;rct=j&amp;q=&amp;esrc=s&amp;source=images&amp;cd=&amp;cad=rja&amp;uact=8&amp;ved=0ahUKEwi-x_jfqLXLAhXDGB4KHf6XDDEQjRwIBw&amp;url=http://www.emotionallyresilientliving.com/how-self-reflection-can-help-you-create-a-better-future&amp;bvm=bv.116573086,d.dmo&amp;psig=AFQjCNH4WYgxd6PR1MAAJP3Jx3Lqzu8wWQ&amp;ust=1457671732616757"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google.com/url?sa=i&amp;rct=j&amp;q=&amp;esrc=s&amp;source=images&amp;cd=&amp;cad=rja&amp;uact=8&amp;ved=0ahUKEwjWwsWd09XLAhVIn4MKHeU7C1QQjRwIBw&amp;url=https://www.haikudeck.com/the-secret-of-change-is-to-focus-all-of-your-energy-not-on-fighting-the-old-but-on-building-the-new----socrates-inspiration-presentation-PV2u6rUdsx&amp;bvm=bv.117218890,d.amc&amp;psig=AFQjCNE19C6-Ks0ojeFACljEVjgd0DlCKA&amp;ust=1458782669839532"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mailto:cristinacombs@gmail.com" TargetMode="External"/><Relationship Id="rId2" Type="http://schemas.openxmlformats.org/officeDocument/2006/relationships/hyperlink" Target="http://www.recoveryfromwhiteconditioning.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4861" y="874060"/>
            <a:ext cx="8053598" cy="4760259"/>
          </a:xfrm>
        </p:spPr>
        <p:txBody>
          <a:bodyPr>
            <a:normAutofit fontScale="90000"/>
          </a:bodyPr>
          <a:lstStyle/>
          <a:p>
            <a:pPr algn="ctr"/>
            <a:r>
              <a:rPr lang="en-US" sz="4800" dirty="0" smtClean="0"/>
              <a:t>Recovery from </a:t>
            </a:r>
            <a:br>
              <a:rPr lang="en-US" sz="4800" dirty="0" smtClean="0"/>
            </a:br>
            <a:r>
              <a:rPr lang="en-US" sz="4800" dirty="0" smtClean="0"/>
              <a:t>White Conditioning</a:t>
            </a:r>
            <a:br>
              <a:rPr lang="en-US" sz="4800" dirty="0" smtClean="0"/>
            </a:br>
            <a:r>
              <a:rPr lang="en-US" sz="4800" dirty="0"/>
              <a:t/>
            </a:r>
            <a:br>
              <a:rPr lang="en-US" sz="4800" dirty="0"/>
            </a:br>
            <a:r>
              <a:rPr lang="en-US" sz="4800" dirty="0"/>
              <a:t/>
            </a:r>
            <a:br>
              <a:rPr lang="en-US" sz="4800" dirty="0"/>
            </a:br>
            <a:r>
              <a:rPr lang="en-US" sz="4800" dirty="0"/>
              <a:t/>
            </a:r>
            <a:br>
              <a:rPr lang="en-US" sz="4800" dirty="0"/>
            </a:br>
            <a:r>
              <a:rPr lang="en-US" sz="4000" dirty="0" smtClean="0"/>
              <a:t/>
            </a:r>
            <a:br>
              <a:rPr lang="en-US" sz="4000" dirty="0" smtClean="0"/>
            </a:br>
            <a:r>
              <a:rPr lang="en-US" sz="4000" dirty="0" smtClean="0"/>
              <a:t/>
            </a:r>
            <a:br>
              <a:rPr lang="en-US" sz="4000" dirty="0" smtClean="0"/>
            </a:br>
            <a:endParaRPr lang="en-US" sz="4000" dirty="0"/>
          </a:p>
        </p:txBody>
      </p:sp>
      <p:sp>
        <p:nvSpPr>
          <p:cNvPr id="3" name="Subtitle 2"/>
          <p:cNvSpPr>
            <a:spLocks noGrp="1"/>
          </p:cNvSpPr>
          <p:nvPr>
            <p:ph type="subTitle" idx="1"/>
          </p:nvPr>
        </p:nvSpPr>
        <p:spPr>
          <a:xfrm>
            <a:off x="574862" y="4882916"/>
            <a:ext cx="8053598" cy="1594083"/>
          </a:xfrm>
        </p:spPr>
        <p:txBody>
          <a:bodyPr>
            <a:normAutofit/>
          </a:bodyPr>
          <a:lstStyle/>
          <a:p>
            <a:endParaRPr lang="en-US" dirty="0" smtClean="0"/>
          </a:p>
          <a:p>
            <a:pPr algn="ctr"/>
            <a:endParaRPr lang="en-US"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2286000"/>
            <a:ext cx="5334000" cy="3556000"/>
          </a:xfrm>
          <a:prstGeom prst="rect">
            <a:avLst/>
          </a:prstGeom>
        </p:spPr>
      </p:pic>
    </p:spTree>
    <p:extLst>
      <p:ext uri="{BB962C8B-B14F-4D97-AF65-F5344CB8AC3E}">
        <p14:creationId xmlns:p14="http://schemas.microsoft.com/office/powerpoint/2010/main" val="1811352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59637"/>
            <a:ext cx="5334000" cy="6931492"/>
          </a:xfrm>
          <a:prstGeom prst="rect">
            <a:avLst/>
          </a:prstGeom>
        </p:spPr>
      </p:pic>
    </p:spTree>
    <p:extLst>
      <p:ext uri="{BB962C8B-B14F-4D97-AF65-F5344CB8AC3E}">
        <p14:creationId xmlns:p14="http://schemas.microsoft.com/office/powerpoint/2010/main" val="3407650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7620000" cy="1143000"/>
          </a:xfrm>
          <a:prstGeom prst="rect">
            <a:avLst/>
          </a:prstGeom>
        </p:spPr>
        <p:txBody>
          <a:bodyP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b="1" dirty="0" smtClean="0"/>
              <a:t>RECOVERY</a:t>
            </a:r>
            <a:endParaRPr lang="en-US" dirty="0"/>
          </a:p>
        </p:txBody>
      </p:sp>
      <p:pic>
        <p:nvPicPr>
          <p:cNvPr id="3" name="Content Placeholder 3"/>
          <p:cNvPicPr>
            <a:picLocks/>
          </p:cNvPicPr>
          <p:nvPr/>
        </p:nvPicPr>
        <p:blipFill>
          <a:blip r:embed="rId2">
            <a:extLst>
              <a:ext uri="{28A0092B-C50C-407E-A947-70E740481C1C}">
                <a14:useLocalDpi xmlns:a14="http://schemas.microsoft.com/office/drawing/2010/main" val="0"/>
              </a:ext>
            </a:extLst>
          </a:blip>
          <a:stretch>
            <a:fillRect/>
          </a:stretch>
        </p:blipFill>
        <p:spPr>
          <a:xfrm>
            <a:off x="911406" y="1524000"/>
            <a:ext cx="2179811" cy="4077555"/>
          </a:xfrm>
          <a:prstGeom prst="rect">
            <a:avLst/>
          </a:prstGeom>
        </p:spPr>
      </p:pic>
      <p:sp>
        <p:nvSpPr>
          <p:cNvPr id="4" name="Rectangle 3"/>
          <p:cNvSpPr/>
          <p:nvPr/>
        </p:nvSpPr>
        <p:spPr>
          <a:xfrm>
            <a:off x="3200400" y="1417638"/>
            <a:ext cx="5636527" cy="5760551"/>
          </a:xfrm>
          <a:prstGeom prst="rect">
            <a:avLst/>
          </a:prstGeom>
        </p:spPr>
        <p:txBody>
          <a:bodyPr wrap="square">
            <a:spAutoFit/>
          </a:bodyPr>
          <a:lstStyle/>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emerges from hope</a:t>
            </a:r>
            <a:endParaRPr lang="en-US" sz="28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is person-driven</a:t>
            </a:r>
            <a:endParaRPr lang="en-US" sz="28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occurs via many pathways</a:t>
            </a:r>
            <a:endParaRPr lang="en-US" sz="24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is holistic</a:t>
            </a:r>
            <a:endParaRPr lang="en-US" sz="24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is supported by peers and allies</a:t>
            </a:r>
            <a:endParaRPr lang="en-US" sz="24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is supported through relationship and social networks</a:t>
            </a:r>
            <a:endParaRPr lang="en-US" sz="24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is culturally-based and influenced</a:t>
            </a:r>
            <a:endParaRPr lang="en-US" sz="24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is supported by addressing trauma</a:t>
            </a:r>
            <a:endParaRPr lang="en-US" sz="24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involves individual, family, and community strengths and responsibility</a:t>
            </a:r>
            <a:endParaRPr lang="en-US" sz="2400" dirty="0">
              <a:latin typeface="+mj-lt"/>
              <a:ea typeface="Calibri" panose="020F0502020204030204" pitchFamily="34" charset="0"/>
              <a:cs typeface="Times New Roman" panose="02020603050405020304" pitchFamily="18" charset="0"/>
            </a:endParaRPr>
          </a:p>
          <a:p>
            <a:pPr>
              <a:spcBef>
                <a:spcPts val="800"/>
              </a:spcBef>
              <a:spcAft>
                <a:spcPts val="100"/>
              </a:spcAft>
            </a:pPr>
            <a:r>
              <a:rPr lang="en-US" b="1" dirty="0">
                <a:solidFill>
                  <a:srgbClr val="000000"/>
                </a:solidFill>
                <a:latin typeface="+mj-lt"/>
                <a:ea typeface="Calibri" panose="020F0502020204030204" pitchFamily="34" charset="0"/>
                <a:cs typeface="Trade Gothic LT Std"/>
              </a:rPr>
              <a:t>Recovery is based on </a:t>
            </a:r>
            <a:r>
              <a:rPr lang="en-US" b="1" dirty="0" smtClean="0">
                <a:solidFill>
                  <a:srgbClr val="000000"/>
                </a:solidFill>
                <a:latin typeface="+mj-lt"/>
                <a:ea typeface="Calibri" panose="020F0502020204030204" pitchFamily="34" charset="0"/>
                <a:cs typeface="Trade Gothic LT Std"/>
              </a:rPr>
              <a:t>respect   </a:t>
            </a:r>
          </a:p>
          <a:p>
            <a:pPr>
              <a:spcBef>
                <a:spcPts val="800"/>
              </a:spcBef>
              <a:spcAft>
                <a:spcPts val="100"/>
              </a:spcAft>
            </a:pPr>
            <a:r>
              <a:rPr lang="en-US" u="sng" dirty="0">
                <a:hlinkClick r:id="rId3"/>
              </a:rPr>
              <a:t>http://store.samhsa.gov/shin/content//PEP12-RECDEF/PEP12-RECDEF.pdf</a:t>
            </a:r>
            <a:endParaRPr lang="en-US" dirty="0"/>
          </a:p>
          <a:p>
            <a:pPr>
              <a:spcBef>
                <a:spcPts val="800"/>
              </a:spcBef>
              <a:spcAft>
                <a:spcPts val="100"/>
              </a:spcAft>
            </a:pPr>
            <a:endParaRPr lang="en-US" b="1" dirty="0" smtClean="0">
              <a:solidFill>
                <a:srgbClr val="000000"/>
              </a:solidFill>
              <a:latin typeface="Book Antiqua" panose="02040602050305030304" pitchFamily="18" charset="0"/>
              <a:ea typeface="Calibri" panose="020F0502020204030204" pitchFamily="34" charset="0"/>
              <a:cs typeface="Trade Gothic LT Std"/>
            </a:endParaRPr>
          </a:p>
          <a:p>
            <a:pPr>
              <a:lnSpc>
                <a:spcPts val="1005"/>
              </a:lnSpc>
              <a:spcBef>
                <a:spcPts val="800"/>
              </a:spcBef>
              <a:spcAft>
                <a:spcPts val="1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3578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685800"/>
            <a:ext cx="5638800" cy="5445837"/>
          </a:xfrm>
          <a:prstGeom prst="rect">
            <a:avLst/>
          </a:prstGeom>
        </p:spPr>
      </p:pic>
      <p:sp>
        <p:nvSpPr>
          <p:cNvPr id="4" name="Rectangle 3"/>
          <p:cNvSpPr/>
          <p:nvPr/>
        </p:nvSpPr>
        <p:spPr>
          <a:xfrm>
            <a:off x="5105400" y="4495800"/>
            <a:ext cx="1524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6430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Outline of Our </a:t>
            </a:r>
            <a:r>
              <a:rPr lang="en-US" dirty="0"/>
              <a:t>T</a:t>
            </a:r>
            <a:r>
              <a:rPr lang="en-US" dirty="0" smtClean="0"/>
              <a:t>ime </a:t>
            </a:r>
            <a:r>
              <a:rPr lang="en-US" dirty="0"/>
              <a:t>T</a:t>
            </a:r>
            <a:r>
              <a:rPr lang="en-US" dirty="0" smtClean="0"/>
              <a:t>ogether</a:t>
            </a:r>
            <a:endParaRPr lang="en-US" dirty="0"/>
          </a:p>
        </p:txBody>
      </p:sp>
      <p:sp>
        <p:nvSpPr>
          <p:cNvPr id="3" name="Content Placeholder 2"/>
          <p:cNvSpPr>
            <a:spLocks noGrp="1"/>
          </p:cNvSpPr>
          <p:nvPr>
            <p:ph idx="1"/>
          </p:nvPr>
        </p:nvSpPr>
        <p:spPr/>
        <p:txBody>
          <a:bodyPr>
            <a:normAutofit/>
          </a:bodyPr>
          <a:lstStyle/>
          <a:p>
            <a:r>
              <a:rPr lang="en-US" sz="2800" dirty="0" smtClean="0"/>
              <a:t>Welcome, Agreements, and Definitions</a:t>
            </a:r>
          </a:p>
          <a:p>
            <a:pPr marL="114300" indent="0">
              <a:buNone/>
            </a:pPr>
            <a:endParaRPr lang="en-US" sz="2800" dirty="0" smtClean="0"/>
          </a:p>
          <a:p>
            <a:r>
              <a:rPr lang="en-US" sz="2800" dirty="0" smtClean="0"/>
              <a:t>Centering Wisdom from BIPOC voices</a:t>
            </a:r>
          </a:p>
          <a:p>
            <a:pPr marL="114300" indent="0">
              <a:buNone/>
            </a:pPr>
            <a:r>
              <a:rPr lang="en-US" sz="2800" dirty="0" smtClean="0"/>
              <a:t>   (BIPOC=Black, Indigenous, People of Color) </a:t>
            </a:r>
          </a:p>
          <a:p>
            <a:endParaRPr lang="en-US" sz="2800" dirty="0" smtClean="0"/>
          </a:p>
          <a:p>
            <a:r>
              <a:rPr lang="en-US" sz="2800" dirty="0" smtClean="0"/>
              <a:t>Overview of this Recovery Model/12 Steps</a:t>
            </a:r>
          </a:p>
        </p:txBody>
      </p:sp>
    </p:spTree>
    <p:extLst>
      <p:ext uri="{BB962C8B-B14F-4D97-AF65-F5344CB8AC3E}">
        <p14:creationId xmlns:p14="http://schemas.microsoft.com/office/powerpoint/2010/main" val="2836615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Being in this Space Together</a:t>
            </a:r>
            <a:endParaRPr lang="en-US" dirty="0"/>
          </a:p>
        </p:txBody>
      </p:sp>
      <p:sp>
        <p:nvSpPr>
          <p:cNvPr id="3" name="Content Placeholder 2"/>
          <p:cNvSpPr>
            <a:spLocks noGrp="1"/>
          </p:cNvSpPr>
          <p:nvPr>
            <p:ph idx="1"/>
          </p:nvPr>
        </p:nvSpPr>
        <p:spPr/>
        <p:txBody>
          <a:bodyPr>
            <a:normAutofit lnSpcReduction="10000"/>
          </a:bodyPr>
          <a:lstStyle/>
          <a:p>
            <a:pPr marL="114300" indent="0">
              <a:buNone/>
            </a:pPr>
            <a:r>
              <a:rPr lang="en-US" b="1" dirty="0" smtClean="0"/>
              <a:t>Agreements, from </a:t>
            </a:r>
            <a:r>
              <a:rPr lang="en-US" b="1" dirty="0"/>
              <a:t>Vanessa Jackson, LCSW</a:t>
            </a:r>
            <a:endParaRPr lang="en-US" b="1" dirty="0" smtClean="0"/>
          </a:p>
          <a:p>
            <a:pPr lvl="1"/>
            <a:r>
              <a:rPr lang="en-US" b="1" dirty="0"/>
              <a:t>Speak your truth…but hold my heart while you do it.</a:t>
            </a:r>
            <a:r>
              <a:rPr lang="en-US" dirty="0"/>
              <a:t> </a:t>
            </a:r>
          </a:p>
          <a:p>
            <a:pPr lvl="1"/>
            <a:r>
              <a:rPr lang="en-US" dirty="0"/>
              <a:t>Accept that the feelings and issues raised will need to be continued.</a:t>
            </a:r>
          </a:p>
          <a:p>
            <a:pPr lvl="1"/>
            <a:r>
              <a:rPr lang="en-US" dirty="0"/>
              <a:t>We all share responsibility for creating safe enough spaces. </a:t>
            </a:r>
          </a:p>
          <a:p>
            <a:pPr lvl="1"/>
            <a:r>
              <a:rPr lang="en-US" dirty="0"/>
              <a:t>Respect that we are at different levels of development on these issues. We need to be creative and patient in holding our container to include a variety of experiences</a:t>
            </a:r>
            <a:r>
              <a:rPr lang="en-US" dirty="0" smtClean="0"/>
              <a:t>.</a:t>
            </a:r>
            <a:endParaRPr lang="en-US" dirty="0"/>
          </a:p>
          <a:p>
            <a:pPr marL="114300" indent="0">
              <a:buNone/>
            </a:pPr>
            <a:endParaRPr lang="en-US" b="1" dirty="0" smtClean="0"/>
          </a:p>
          <a:p>
            <a:pPr marL="114300" indent="0">
              <a:buNone/>
            </a:pPr>
            <a:r>
              <a:rPr lang="en-US" b="1" dirty="0" smtClean="0"/>
              <a:t>Agreements for Courageous Conversations, Glenn Singleton</a:t>
            </a:r>
          </a:p>
          <a:p>
            <a:r>
              <a:rPr lang="en-US" dirty="0" smtClean="0"/>
              <a:t>Stay </a:t>
            </a:r>
            <a:r>
              <a:rPr lang="en-US" dirty="0"/>
              <a:t>engaged. </a:t>
            </a:r>
          </a:p>
          <a:p>
            <a:r>
              <a:rPr lang="en-US" dirty="0" smtClean="0"/>
              <a:t>Experience </a:t>
            </a:r>
            <a:r>
              <a:rPr lang="en-US" dirty="0"/>
              <a:t>discomfort. </a:t>
            </a:r>
          </a:p>
          <a:p>
            <a:r>
              <a:rPr lang="en-US" dirty="0" smtClean="0"/>
              <a:t>Speak </a:t>
            </a:r>
            <a:r>
              <a:rPr lang="en-US" dirty="0"/>
              <a:t>your truth. </a:t>
            </a:r>
          </a:p>
          <a:p>
            <a:r>
              <a:rPr lang="en-US" dirty="0" smtClean="0"/>
              <a:t>Expect </a:t>
            </a:r>
            <a:r>
              <a:rPr lang="en-US" dirty="0"/>
              <a:t>and accept non-closure. </a:t>
            </a:r>
          </a:p>
          <a:p>
            <a:pPr marL="114300" indent="0">
              <a:buNone/>
            </a:pPr>
            <a:endParaRPr lang="en-US" dirty="0"/>
          </a:p>
        </p:txBody>
      </p:sp>
    </p:spTree>
    <p:extLst>
      <p:ext uri="{BB962C8B-B14F-4D97-AF65-F5344CB8AC3E}">
        <p14:creationId xmlns:p14="http://schemas.microsoft.com/office/powerpoint/2010/main" val="3098212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comes to mind…	</a:t>
            </a:r>
            <a:endParaRPr lang="en-US" dirty="0"/>
          </a:p>
        </p:txBody>
      </p:sp>
      <p:sp>
        <p:nvSpPr>
          <p:cNvPr id="3" name="Content Placeholder 2"/>
          <p:cNvSpPr>
            <a:spLocks noGrp="1"/>
          </p:cNvSpPr>
          <p:nvPr>
            <p:ph idx="1"/>
          </p:nvPr>
        </p:nvSpPr>
        <p:spPr/>
        <p:txBody>
          <a:bodyPr>
            <a:normAutofit/>
          </a:bodyPr>
          <a:lstStyle/>
          <a:p>
            <a:pPr marL="114300" indent="0" algn="r">
              <a:buNone/>
            </a:pPr>
            <a:r>
              <a:rPr lang="en-US" sz="4400" dirty="0" smtClean="0"/>
              <a:t>…when you hear the term “White Supremacy”?</a:t>
            </a:r>
            <a:endParaRPr lang="en-US" sz="4400" dirty="0"/>
          </a:p>
        </p:txBody>
      </p:sp>
    </p:spTree>
    <p:extLst>
      <p:ext uri="{BB962C8B-B14F-4D97-AF65-F5344CB8AC3E}">
        <p14:creationId xmlns:p14="http://schemas.microsoft.com/office/powerpoint/2010/main" val="24341552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The face of White Supremacy</a:t>
            </a:r>
            <a:endParaRPr lang="en-US" b="1"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219200" y="2286000"/>
            <a:ext cx="6096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9190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The face of White </a:t>
            </a:r>
            <a:r>
              <a:rPr lang="en-US" b="1" dirty="0"/>
              <a:t>Supremacy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162" y="2133601"/>
            <a:ext cx="2370714" cy="278301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2133600"/>
            <a:ext cx="4956048" cy="2783012"/>
          </a:xfrm>
          <a:prstGeom prst="rect">
            <a:avLst/>
          </a:prstGeom>
        </p:spPr>
      </p:pic>
    </p:spTree>
    <p:extLst>
      <p:ext uri="{BB962C8B-B14F-4D97-AF65-F5344CB8AC3E}">
        <p14:creationId xmlns:p14="http://schemas.microsoft.com/office/powerpoint/2010/main" val="2943004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The face of White Supremacy</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61488" y="2040636"/>
            <a:ext cx="3011424" cy="3919728"/>
          </a:xfrm>
        </p:spPr>
      </p:pic>
    </p:spTree>
    <p:extLst>
      <p:ext uri="{BB962C8B-B14F-4D97-AF65-F5344CB8AC3E}">
        <p14:creationId xmlns:p14="http://schemas.microsoft.com/office/powerpoint/2010/main" val="17248453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Definition of White Supremacy</a:t>
            </a:r>
            <a:endParaRPr lang="en-US" dirty="0"/>
          </a:p>
        </p:txBody>
      </p:sp>
      <p:sp>
        <p:nvSpPr>
          <p:cNvPr id="3" name="Content Placeholder 2"/>
          <p:cNvSpPr>
            <a:spLocks noGrp="1"/>
          </p:cNvSpPr>
          <p:nvPr>
            <p:ph idx="1"/>
          </p:nvPr>
        </p:nvSpPr>
        <p:spPr/>
        <p:txBody>
          <a:bodyPr>
            <a:normAutofit fontScale="92500"/>
          </a:bodyPr>
          <a:lstStyle/>
          <a:p>
            <a:endParaRPr lang="en-US" sz="2400" dirty="0" smtClean="0"/>
          </a:p>
          <a:p>
            <a:r>
              <a:rPr lang="en-US" sz="2400" dirty="0" smtClean="0"/>
              <a:t>an </a:t>
            </a:r>
            <a:r>
              <a:rPr lang="en-US" sz="2400" dirty="0"/>
              <a:t>historically based, institutionally perpetuated system of exploitation and oppression of continents, nations, and peoples of color by white peoples and nations of the European continent, for the purpose of maintaining and defending a system of wealth, power, and </a:t>
            </a:r>
            <a:r>
              <a:rPr lang="en-US" sz="2400" dirty="0" smtClean="0"/>
              <a:t>privilege.</a:t>
            </a:r>
            <a:endParaRPr lang="en-US" sz="2400" dirty="0"/>
          </a:p>
          <a:p>
            <a:endParaRPr lang="en-US" sz="2400" dirty="0" smtClean="0"/>
          </a:p>
          <a:p>
            <a:r>
              <a:rPr lang="en-US" sz="2400" dirty="0" smtClean="0"/>
              <a:t>a </a:t>
            </a:r>
            <a:r>
              <a:rPr lang="en-US" sz="2400" dirty="0"/>
              <a:t>system, a web of interlocking, reinforcing institutions: economic, military, legal, educational, religious, and cultural. As a system, </a:t>
            </a:r>
            <a:r>
              <a:rPr lang="en-US" sz="2400" dirty="0" smtClean="0"/>
              <a:t>white supremacy affects </a:t>
            </a:r>
            <a:r>
              <a:rPr lang="en-US" sz="2400" dirty="0"/>
              <a:t>every aspect of </a:t>
            </a:r>
            <a:r>
              <a:rPr lang="en-US" sz="2400" dirty="0" smtClean="0"/>
              <a:t>life </a:t>
            </a:r>
            <a:r>
              <a:rPr lang="en-US" sz="2400" dirty="0"/>
              <a:t>in a </a:t>
            </a:r>
            <a:r>
              <a:rPr lang="en-US" sz="2400" dirty="0" smtClean="0"/>
              <a:t>country</a:t>
            </a:r>
            <a:r>
              <a:rPr lang="en-US" sz="2400" dirty="0"/>
              <a:t>.</a:t>
            </a:r>
            <a:endParaRPr lang="en-US" sz="2400" dirty="0" smtClean="0"/>
          </a:p>
          <a:p>
            <a:pPr marL="0" indent="0">
              <a:buNone/>
            </a:pPr>
            <a:r>
              <a:rPr lang="en-US" dirty="0">
                <a:hlinkClick r:id="rId3"/>
              </a:rPr>
              <a:t>http://</a:t>
            </a:r>
            <a:r>
              <a:rPr lang="en-US" dirty="0" smtClean="0">
                <a:hlinkClick r:id="rId3"/>
              </a:rPr>
              <a:t>soaw.org/index.php?option=com_content&amp;view=article&amp;id=482</a:t>
            </a:r>
            <a:r>
              <a:rPr lang="en-US" dirty="0"/>
              <a:t/>
            </a:r>
            <a:br>
              <a:rPr lang="en-US" dirty="0"/>
            </a:br>
            <a:endParaRPr lang="en-US" dirty="0" smtClean="0"/>
          </a:p>
          <a:p>
            <a:endParaRPr lang="en-US" dirty="0"/>
          </a:p>
        </p:txBody>
      </p:sp>
      <p:pic>
        <p:nvPicPr>
          <p:cNvPr id="3073" name="Picture 1" descr="PD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43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ri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143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mai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944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Definition of White Supremacy</a:t>
            </a:r>
            <a:endParaRPr lang="en-US" dirty="0"/>
          </a:p>
        </p:txBody>
      </p:sp>
      <p:sp>
        <p:nvSpPr>
          <p:cNvPr id="3" name="Content Placeholder 2"/>
          <p:cNvSpPr>
            <a:spLocks noGrp="1"/>
          </p:cNvSpPr>
          <p:nvPr>
            <p:ph idx="1"/>
          </p:nvPr>
        </p:nvSpPr>
        <p:spPr>
          <a:xfrm>
            <a:off x="457200" y="1600200"/>
            <a:ext cx="7620000" cy="5410200"/>
          </a:xfrm>
        </p:spPr>
        <p:txBody>
          <a:bodyPr>
            <a:normAutofit/>
          </a:bodyPr>
          <a:lstStyle/>
          <a:p>
            <a:r>
              <a:rPr lang="en-US" sz="2600" dirty="0" smtClean="0"/>
              <a:t>White supremacy is ever </a:t>
            </a:r>
            <a:r>
              <a:rPr lang="en-US" sz="2600" dirty="0"/>
              <a:t>present in our institutional and cultural assumptions that assign value, morality, goodness, and humanity to the white group while casting people and communities of color as </a:t>
            </a:r>
            <a:r>
              <a:rPr lang="en-US" sz="2600" dirty="0" smtClean="0"/>
              <a:t>worth less, </a:t>
            </a:r>
            <a:r>
              <a:rPr lang="en-US" sz="2600" dirty="0"/>
              <a:t>immoral, bad, </a:t>
            </a:r>
            <a:r>
              <a:rPr lang="en-US" sz="2600" dirty="0" smtClean="0"/>
              <a:t>inhuman </a:t>
            </a:r>
            <a:r>
              <a:rPr lang="en-US" sz="2600" dirty="0"/>
              <a:t>and "undeserving</a:t>
            </a:r>
            <a:r>
              <a:rPr lang="en-US" sz="2600" dirty="0" smtClean="0"/>
              <a:t>.“</a:t>
            </a:r>
          </a:p>
          <a:p>
            <a:endParaRPr lang="en-US" sz="2400" dirty="0"/>
          </a:p>
          <a:p>
            <a:r>
              <a:rPr lang="en-US" sz="1600" dirty="0">
                <a:hlinkClick r:id="rId3"/>
              </a:rPr>
              <a:t>http://</a:t>
            </a:r>
            <a:r>
              <a:rPr lang="en-US" sz="1600" dirty="0" smtClean="0">
                <a:hlinkClick r:id="rId3"/>
              </a:rPr>
              <a:t>www.dismantlingracism.org/racism-defined.html</a:t>
            </a:r>
            <a:r>
              <a:rPr lang="en-US" sz="1600" dirty="0" smtClean="0"/>
              <a:t> </a:t>
            </a:r>
          </a:p>
          <a:p>
            <a:endParaRPr lang="en-US" sz="1600" dirty="0"/>
          </a:p>
          <a:p>
            <a:pPr marL="0" indent="0" algn="ctr">
              <a:buNone/>
            </a:pPr>
            <a:r>
              <a:rPr lang="en-US" sz="3500" dirty="0"/>
              <a:t>White Supremacy: Centering of Whiteness as </a:t>
            </a:r>
          </a:p>
          <a:p>
            <a:pPr marL="0" indent="0" algn="ctr">
              <a:buNone/>
            </a:pPr>
            <a:r>
              <a:rPr lang="en-US" sz="3500" b="1" dirty="0"/>
              <a:t>NORMAL, RIGHT, </a:t>
            </a:r>
            <a:r>
              <a:rPr lang="en-US" sz="3500" dirty="0"/>
              <a:t>and</a:t>
            </a:r>
            <a:r>
              <a:rPr lang="en-US" sz="3500" b="1" dirty="0"/>
              <a:t> </a:t>
            </a:r>
            <a:r>
              <a:rPr lang="en-US" sz="3500" b="1" dirty="0" smtClean="0"/>
              <a:t>GOOD</a:t>
            </a:r>
            <a:r>
              <a:rPr lang="en-US" dirty="0"/>
              <a:t/>
            </a:r>
            <a:br>
              <a:rPr lang="en-US" dirty="0"/>
            </a:br>
            <a:endParaRPr lang="en-US" dirty="0" smtClean="0"/>
          </a:p>
          <a:p>
            <a:endParaRPr lang="en-US" dirty="0"/>
          </a:p>
        </p:txBody>
      </p:sp>
      <p:pic>
        <p:nvPicPr>
          <p:cNvPr id="3073" name="Picture 1" descr="PD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43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ri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143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mai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325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7620000" cy="1358569"/>
          </a:xfrm>
        </p:spPr>
        <p:txBody>
          <a:bodyPr/>
          <a:lstStyle/>
          <a:p>
            <a:pPr algn="ctr"/>
            <a:r>
              <a:rPr lang="en-US" sz="3000" dirty="0"/>
              <a:t>bell hooks: “imperialist white supremacist capitalist </a:t>
            </a:r>
            <a:r>
              <a:rPr lang="en-US" sz="3000" dirty="0" smtClean="0"/>
              <a:t>patriarchy”</a:t>
            </a:r>
            <a:br>
              <a:rPr lang="en-US" sz="3000" dirty="0" smtClean="0"/>
            </a:br>
            <a:r>
              <a:rPr lang="en-US" sz="3000" dirty="0" smtClean="0"/>
              <a:t>the </a:t>
            </a:r>
            <a:r>
              <a:rPr lang="en-US" sz="3000" dirty="0"/>
              <a:t>power structure underlying the social order</a:t>
            </a:r>
            <a:br>
              <a:rPr lang="en-US" sz="3000" dirty="0"/>
            </a:br>
            <a:endParaRPr lang="en-US" sz="30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90407" y="1633207"/>
            <a:ext cx="4553585" cy="4734586"/>
          </a:xfrm>
        </p:spPr>
      </p:pic>
    </p:spTree>
    <p:extLst>
      <p:ext uri="{BB962C8B-B14F-4D97-AF65-F5344CB8AC3E}">
        <p14:creationId xmlns:p14="http://schemas.microsoft.com/office/powerpoint/2010/main" val="9582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t>
            </a:r>
            <a:r>
              <a:rPr lang="en-US" sz="3600" b="1" dirty="0"/>
              <a:t>The nation is sick</a:t>
            </a:r>
            <a:r>
              <a:rPr lang="en-US" sz="3600" dirty="0"/>
              <a:t>. Trouble is in the land. Confusion all around.” –Dr. MLK Jr.</a:t>
            </a:r>
            <a:r>
              <a:rPr lang="en-US" sz="2400" dirty="0"/>
              <a:t/>
            </a:r>
            <a:br>
              <a:rPr lang="en-US" sz="2400" dirty="0"/>
            </a:br>
            <a:endParaRPr lang="en-US" sz="24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6750" y="1600200"/>
            <a:ext cx="7200900" cy="4800600"/>
          </a:xfrm>
        </p:spPr>
      </p:pic>
    </p:spTree>
    <p:extLst>
      <p:ext uri="{BB962C8B-B14F-4D97-AF65-F5344CB8AC3E}">
        <p14:creationId xmlns:p14="http://schemas.microsoft.com/office/powerpoint/2010/main" val="26997912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254000"/>
            <a:ext cx="8890000" cy="6350000"/>
          </a:xfrm>
          <a:prstGeom prst="rect">
            <a:avLst/>
          </a:prstGeom>
        </p:spPr>
      </p:pic>
    </p:spTree>
    <p:extLst>
      <p:ext uri="{BB962C8B-B14F-4D97-AF65-F5344CB8AC3E}">
        <p14:creationId xmlns:p14="http://schemas.microsoft.com/office/powerpoint/2010/main" val="5282433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620962"/>
          </a:xfrm>
        </p:spPr>
        <p:txBody>
          <a:bodyPr/>
          <a:lstStyle/>
          <a:p>
            <a:pPr algn="ctr"/>
            <a:r>
              <a:rPr lang="en-US" sz="3200" b="1" dirty="0" smtClean="0">
                <a:latin typeface="Book Antiqua" panose="02040602050305030304" pitchFamily="18" charset="0"/>
              </a:rPr>
              <a:t/>
            </a:r>
            <a:br>
              <a:rPr lang="en-US" sz="3200" b="1" dirty="0" smtClean="0">
                <a:latin typeface="Book Antiqua" panose="02040602050305030304" pitchFamily="18" charset="0"/>
              </a:rPr>
            </a:br>
            <a:r>
              <a:rPr lang="en-US" sz="3200" b="1" dirty="0" smtClean="0">
                <a:latin typeface="Book Antiqua" panose="02040602050305030304" pitchFamily="18" charset="0"/>
              </a:rPr>
              <a:t>“</a:t>
            </a:r>
            <a:r>
              <a:rPr lang="en-US" sz="3200" b="1" dirty="0">
                <a:latin typeface="Book Antiqua" panose="02040602050305030304" pitchFamily="18" charset="0"/>
              </a:rPr>
              <a:t>The plague of racism is insidious, entering into </a:t>
            </a:r>
            <a:r>
              <a:rPr lang="en-US" sz="3200" b="1" dirty="0" smtClean="0">
                <a:latin typeface="Book Antiqua" panose="02040602050305030304" pitchFamily="18" charset="0"/>
              </a:rPr>
              <a:t>minds </a:t>
            </a:r>
            <a:r>
              <a:rPr lang="en-US" sz="3200" b="1" dirty="0">
                <a:latin typeface="Book Antiqua" panose="02040602050305030304" pitchFamily="18" charset="0"/>
              </a:rPr>
              <a:t>as smoothly and quietly and invisibly as floating airborne microbes enter into </a:t>
            </a:r>
            <a:r>
              <a:rPr lang="en-US" sz="3200" b="1" dirty="0" smtClean="0">
                <a:latin typeface="Book Antiqua" panose="02040602050305030304" pitchFamily="18" charset="0"/>
              </a:rPr>
              <a:t>bodies </a:t>
            </a:r>
            <a:r>
              <a:rPr lang="en-US" sz="3200" b="1" dirty="0">
                <a:latin typeface="Book Antiqua" panose="02040602050305030304" pitchFamily="18" charset="0"/>
              </a:rPr>
              <a:t>to find lifelong purchase in </a:t>
            </a:r>
            <a:r>
              <a:rPr lang="en-US" sz="3200" b="1" dirty="0" smtClean="0">
                <a:latin typeface="Book Antiqua" panose="02040602050305030304" pitchFamily="18" charset="0"/>
              </a:rPr>
              <a:t>bloodstreams</a:t>
            </a:r>
            <a:r>
              <a:rPr lang="en-US" sz="3200" b="1" dirty="0">
                <a:latin typeface="Book Antiqua" panose="02040602050305030304" pitchFamily="18" charset="0"/>
              </a:rPr>
              <a:t>.” </a:t>
            </a:r>
            <a:br>
              <a:rPr lang="en-US" sz="3200" b="1" dirty="0">
                <a:latin typeface="Book Antiqua" panose="02040602050305030304" pitchFamily="18" charset="0"/>
              </a:rPr>
            </a:br>
            <a:endParaRPr lang="en-US" sz="3200" dirty="0">
              <a:latin typeface="Book Antiqua" panose="0204060205030503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3124200"/>
            <a:ext cx="5143500" cy="3429000"/>
          </a:xfrm>
          <a:prstGeom prst="rect">
            <a:avLst/>
          </a:prstGeom>
        </p:spPr>
      </p:pic>
    </p:spTree>
    <p:extLst>
      <p:ext uri="{BB962C8B-B14F-4D97-AF65-F5344CB8AC3E}">
        <p14:creationId xmlns:p14="http://schemas.microsoft.com/office/powerpoint/2010/main" val="8726663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381000"/>
            <a:ext cx="6096000" cy="6096000"/>
          </a:xfrm>
          <a:prstGeom prst="rect">
            <a:avLst/>
          </a:prstGeom>
        </p:spPr>
      </p:pic>
    </p:spTree>
    <p:extLst>
      <p:ext uri="{BB962C8B-B14F-4D97-AF65-F5344CB8AC3E}">
        <p14:creationId xmlns:p14="http://schemas.microsoft.com/office/powerpoint/2010/main" val="35933324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Dr. Alvin </a:t>
            </a:r>
            <a:r>
              <a:rPr lang="en-US" sz="3600" dirty="0" err="1" smtClean="0"/>
              <a:t>Poussaint</a:t>
            </a:r>
            <a:r>
              <a:rPr lang="en-US" sz="3600" dirty="0" smtClean="0"/>
              <a:t>, Psychiatry Professor</a:t>
            </a:r>
            <a:endParaRPr lang="en-US" sz="3600" dirty="0"/>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385761"/>
            <a:ext cx="2895600" cy="2288980"/>
          </a:xfrm>
        </p:spPr>
      </p:pic>
      <p:sp>
        <p:nvSpPr>
          <p:cNvPr id="6" name="Content Placeholder 5"/>
          <p:cNvSpPr>
            <a:spLocks noGrp="1"/>
          </p:cNvSpPr>
          <p:nvPr>
            <p:ph sz="half" idx="2"/>
          </p:nvPr>
        </p:nvSpPr>
        <p:spPr>
          <a:xfrm>
            <a:off x="3505200" y="1536192"/>
            <a:ext cx="4572000" cy="5017008"/>
          </a:xfrm>
        </p:spPr>
        <p:txBody>
          <a:bodyPr>
            <a:normAutofit fontScale="92500" lnSpcReduction="20000"/>
          </a:bodyPr>
          <a:lstStyle/>
          <a:p>
            <a:r>
              <a:rPr lang="en-US" dirty="0"/>
              <a:t>After several racist killings in the civil rights era, a group of black psychiatrists sought to have extreme bigotry classified as a mental disorder. The association's officials rejected the recommendation, arguing that because so many Americans are racist, even extreme racism in this country is normative—a cultural problem rather than an indication of psychopathology.</a:t>
            </a:r>
          </a:p>
        </p:txBody>
      </p:sp>
    </p:spTree>
    <p:extLst>
      <p:ext uri="{BB962C8B-B14F-4D97-AF65-F5344CB8AC3E}">
        <p14:creationId xmlns:p14="http://schemas.microsoft.com/office/powerpoint/2010/main" val="496149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Audre Lorde</a:t>
            </a:r>
            <a:endParaRPr lang="en-US" dirty="0"/>
          </a:p>
        </p:txBody>
      </p:sp>
      <p:sp>
        <p:nvSpPr>
          <p:cNvPr id="3" name="Content Placeholder 2"/>
          <p:cNvSpPr>
            <a:spLocks noGrp="1"/>
          </p:cNvSpPr>
          <p:nvPr>
            <p:ph sz="half" idx="1"/>
          </p:nvPr>
        </p:nvSpPr>
        <p:spPr>
          <a:xfrm>
            <a:off x="457200" y="1536192"/>
            <a:ext cx="4267200" cy="4590288"/>
          </a:xfrm>
        </p:spPr>
        <p:txBody>
          <a:bodyPr>
            <a:noAutofit/>
          </a:bodyPr>
          <a:lstStyle/>
          <a:p>
            <a:pPr marL="114300" indent="0">
              <a:buNone/>
            </a:pPr>
            <a:endParaRPr lang="en-US" sz="3000" dirty="0" smtClean="0">
              <a:latin typeface="+mj-lt"/>
            </a:endParaRPr>
          </a:p>
          <a:p>
            <a:pPr marL="114300" indent="0">
              <a:buNone/>
            </a:pPr>
            <a:r>
              <a:rPr lang="en-US" sz="3000" dirty="0" smtClean="0">
                <a:latin typeface="+mj-lt"/>
              </a:rPr>
              <a:t>“When people of </a:t>
            </a:r>
            <a:r>
              <a:rPr lang="en-US" sz="3000" dirty="0" err="1" smtClean="0">
                <a:latin typeface="+mj-lt"/>
              </a:rPr>
              <a:t>colour</a:t>
            </a:r>
            <a:r>
              <a:rPr lang="en-US" sz="3000" dirty="0" smtClean="0">
                <a:latin typeface="+mj-lt"/>
              </a:rPr>
              <a:t> are expected to educate white people as to their humanity…                      the oppressors maintain their position and evade their responsibility for their own actions.”</a:t>
            </a:r>
            <a:endParaRPr lang="en-US" sz="3000" dirty="0">
              <a:latin typeface="+mj-lt"/>
            </a:endParaRP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57800" y="1981200"/>
            <a:ext cx="2692399" cy="4038600"/>
          </a:xfrm>
        </p:spPr>
      </p:pic>
    </p:spTree>
    <p:extLst>
      <p:ext uri="{BB962C8B-B14F-4D97-AF65-F5344CB8AC3E}">
        <p14:creationId xmlns:p14="http://schemas.microsoft.com/office/powerpoint/2010/main" val="41059457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35067622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533400"/>
            <a:ext cx="4576578" cy="3048000"/>
          </a:xfrm>
          <a:prstGeom prst="rect">
            <a:avLst/>
          </a:prstGeom>
        </p:spPr>
      </p:pic>
      <p:sp>
        <p:nvSpPr>
          <p:cNvPr id="3" name="TextBox 2"/>
          <p:cNvSpPr txBox="1"/>
          <p:nvPr/>
        </p:nvSpPr>
        <p:spPr>
          <a:xfrm>
            <a:off x="304800" y="1371600"/>
            <a:ext cx="7696200" cy="5632311"/>
          </a:xfrm>
          <a:prstGeom prst="rect">
            <a:avLst/>
          </a:prstGeom>
          <a:noFill/>
        </p:spPr>
        <p:txBody>
          <a:bodyPr wrap="square" rtlCol="0">
            <a:spAutoFit/>
          </a:bodyPr>
          <a:lstStyle/>
          <a:p>
            <a:r>
              <a:rPr lang="en-US" sz="2400" b="1" dirty="0" smtClean="0">
                <a:latin typeface="+mj-lt"/>
              </a:rPr>
              <a:t>Prayer for the white man: </a:t>
            </a:r>
          </a:p>
          <a:p>
            <a:endParaRPr lang="en-US" sz="2400" dirty="0" smtClean="0">
              <a:latin typeface="+mj-lt"/>
            </a:endParaRPr>
          </a:p>
          <a:p>
            <a:r>
              <a:rPr lang="en-US" sz="2400" dirty="0" smtClean="0">
                <a:latin typeface="+mj-lt"/>
              </a:rPr>
              <a:t>“And now, Grandfather, </a:t>
            </a:r>
          </a:p>
          <a:p>
            <a:r>
              <a:rPr lang="en-US" sz="2400" dirty="0" smtClean="0">
                <a:latin typeface="+mj-lt"/>
              </a:rPr>
              <a:t>I ask you to bless the white man.</a:t>
            </a:r>
          </a:p>
          <a:p>
            <a:r>
              <a:rPr lang="en-US" sz="2400" dirty="0" smtClean="0">
                <a:latin typeface="+mj-lt"/>
              </a:rPr>
              <a:t>He needs your wisdom, your guidance.</a:t>
            </a:r>
          </a:p>
          <a:p>
            <a:r>
              <a:rPr lang="en-US" sz="2400" dirty="0" smtClean="0">
                <a:latin typeface="+mj-lt"/>
              </a:rPr>
              <a:t>You see, for so long he has tried to destroy my people,  and only feels comfortable when given power.</a:t>
            </a:r>
          </a:p>
          <a:p>
            <a:r>
              <a:rPr lang="en-US" sz="2400" dirty="0" smtClean="0">
                <a:latin typeface="+mj-lt"/>
              </a:rPr>
              <a:t>Bless them, show them the peace we understand;                      teach them humility.</a:t>
            </a:r>
          </a:p>
          <a:p>
            <a:r>
              <a:rPr lang="en-US" sz="2400" dirty="0" smtClean="0">
                <a:latin typeface="+mj-lt"/>
              </a:rPr>
              <a:t>For I fear they will someday destroy themselves and their children, as they have done so Mother Earth.</a:t>
            </a:r>
          </a:p>
          <a:p>
            <a:r>
              <a:rPr lang="en-US" sz="2400" dirty="0" smtClean="0">
                <a:latin typeface="+mj-lt"/>
              </a:rPr>
              <a:t>I plead, I cry, after all, they are my brothers…”</a:t>
            </a:r>
          </a:p>
          <a:p>
            <a:endParaRPr lang="en-US" sz="2400" dirty="0" smtClean="0">
              <a:latin typeface="+mj-lt"/>
            </a:endParaRPr>
          </a:p>
          <a:p>
            <a:r>
              <a:rPr lang="en-US" sz="2400" dirty="0" smtClean="0">
                <a:latin typeface="+mj-lt"/>
              </a:rPr>
              <a:t>-Native American Indian</a:t>
            </a:r>
          </a:p>
          <a:p>
            <a:endParaRPr lang="en-US" sz="2400" dirty="0">
              <a:latin typeface="+mj-lt"/>
            </a:endParaRPr>
          </a:p>
        </p:txBody>
      </p:sp>
    </p:spTree>
    <p:extLst>
      <p:ext uri="{BB962C8B-B14F-4D97-AF65-F5344CB8AC3E}">
        <p14:creationId xmlns:p14="http://schemas.microsoft.com/office/powerpoint/2010/main" val="11452576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Origins of this 12 Step Model</a:t>
            </a:r>
            <a:endParaRPr lang="en-US" dirty="0"/>
          </a:p>
        </p:txBody>
      </p:sp>
      <p:sp>
        <p:nvSpPr>
          <p:cNvPr id="3" name="Content Placeholder 2"/>
          <p:cNvSpPr>
            <a:spLocks noGrp="1"/>
          </p:cNvSpPr>
          <p:nvPr>
            <p:ph idx="1"/>
          </p:nvPr>
        </p:nvSpPr>
        <p:spPr>
          <a:xfrm>
            <a:off x="457200" y="1600200"/>
            <a:ext cx="7620000" cy="5257800"/>
          </a:xfrm>
        </p:spPr>
        <p:txBody>
          <a:bodyPr>
            <a:normAutofit/>
          </a:bodyPr>
          <a:lstStyle/>
          <a:p>
            <a:r>
              <a:rPr lang="en-US" dirty="0"/>
              <a:t>BA and MSW Education: limitations in </a:t>
            </a:r>
            <a:r>
              <a:rPr lang="en-US" dirty="0" smtClean="0"/>
              <a:t>learning/training; in-home </a:t>
            </a:r>
            <a:r>
              <a:rPr lang="en-US" dirty="0"/>
              <a:t>family </a:t>
            </a:r>
            <a:r>
              <a:rPr lang="en-US" dirty="0" err="1"/>
              <a:t>therapy</a:t>
            </a:r>
            <a:r>
              <a:rPr lang="en-US" dirty="0" err="1">
                <a:sym typeface="Wingdings" panose="05000000000000000000" pitchFamily="2" charset="2"/>
              </a:rPr>
              <a:t>dreams</a:t>
            </a:r>
            <a:r>
              <a:rPr lang="en-US" dirty="0">
                <a:sym typeface="Wingdings" panose="05000000000000000000" pitchFamily="2" charset="2"/>
              </a:rPr>
              <a:t> of an a</a:t>
            </a:r>
            <a:r>
              <a:rPr lang="en-US" dirty="0"/>
              <a:t>lternate universe</a:t>
            </a:r>
          </a:p>
          <a:p>
            <a:pPr marL="114300" indent="0">
              <a:buNone/>
            </a:pPr>
            <a:endParaRPr lang="en-US" dirty="0"/>
          </a:p>
          <a:p>
            <a:r>
              <a:rPr lang="en-US" dirty="0"/>
              <a:t>Ta-</a:t>
            </a:r>
            <a:r>
              <a:rPr lang="en-US" dirty="0" err="1"/>
              <a:t>Nehisi</a:t>
            </a:r>
            <a:r>
              <a:rPr lang="en-US" dirty="0"/>
              <a:t> </a:t>
            </a:r>
            <a:r>
              <a:rPr lang="en-US" dirty="0" smtClean="0"/>
              <a:t>Coates: </a:t>
            </a:r>
            <a:r>
              <a:rPr lang="en-US" dirty="0" smtClean="0">
                <a:hlinkClick r:id="rId3"/>
              </a:rPr>
              <a:t>https</a:t>
            </a:r>
            <a:r>
              <a:rPr lang="en-US" dirty="0">
                <a:hlinkClick r:id="rId3"/>
              </a:rPr>
              <a:t>://www.youtube.com/watch?v=Pm9DJuTrO8Q</a:t>
            </a:r>
            <a:endParaRPr lang="en-US" dirty="0"/>
          </a:p>
          <a:p>
            <a:pPr marL="114300" indent="0">
              <a:buNone/>
            </a:pPr>
            <a:endParaRPr lang="en-US" dirty="0"/>
          </a:p>
          <a:p>
            <a:r>
              <a:rPr lang="en-US" dirty="0"/>
              <a:t>2015, 2016, 2017: MN’s Racial </a:t>
            </a:r>
            <a:r>
              <a:rPr lang="en-US" dirty="0" smtClean="0"/>
              <a:t>Disparities: </a:t>
            </a:r>
            <a:r>
              <a:rPr lang="en-US" dirty="0" smtClean="0">
                <a:hlinkClick r:id="rId4"/>
              </a:rPr>
              <a:t>http</a:t>
            </a:r>
            <a:r>
              <a:rPr lang="en-US" dirty="0">
                <a:hlinkClick r:id="rId4"/>
              </a:rPr>
              <a:t>://247wallst.com/special-report/2015/12/07/worst-states-for-black-americans-2/4</a:t>
            </a:r>
            <a:r>
              <a:rPr lang="en-US" dirty="0" smtClean="0">
                <a:hlinkClick r:id="rId4"/>
              </a:rPr>
              <a:t>/</a:t>
            </a:r>
            <a:endParaRPr lang="en-US" dirty="0" smtClean="0"/>
          </a:p>
          <a:p>
            <a:endParaRPr lang="en-US" dirty="0"/>
          </a:p>
          <a:p>
            <a:r>
              <a:rPr lang="en-US" dirty="0" smtClean="0"/>
              <a:t>Blessings from mentors + </a:t>
            </a:r>
            <a:r>
              <a:rPr lang="en-US" smtClean="0"/>
              <a:t>SPARC grant, IASWG</a:t>
            </a:r>
            <a:endParaRPr lang="en-US" dirty="0"/>
          </a:p>
        </p:txBody>
      </p:sp>
    </p:spTree>
    <p:extLst>
      <p:ext uri="{BB962C8B-B14F-4D97-AF65-F5344CB8AC3E}">
        <p14:creationId xmlns:p14="http://schemas.microsoft.com/office/powerpoint/2010/main" val="24434185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12 Steps</a:t>
            </a:r>
            <a:endParaRPr lang="en-US" dirty="0"/>
          </a:p>
        </p:txBody>
      </p:sp>
      <p:sp>
        <p:nvSpPr>
          <p:cNvPr id="3" name="Subtitle 2"/>
          <p:cNvSpPr>
            <a:spLocks noGrp="1"/>
          </p:cNvSpPr>
          <p:nvPr>
            <p:ph type="subTitle" idx="1"/>
          </p:nvPr>
        </p:nvSpPr>
        <p:spPr/>
        <p:txBody>
          <a:bodyPr/>
          <a:lstStyle/>
          <a:p>
            <a:r>
              <a:rPr lang="en-US" dirty="0" smtClean="0"/>
              <a:t>A derivative work of Alcoholics Anonymous’ 12 Step Model</a:t>
            </a:r>
            <a:endParaRPr lang="en-US" dirty="0"/>
          </a:p>
        </p:txBody>
      </p:sp>
    </p:spTree>
    <p:extLst>
      <p:ext uri="{BB962C8B-B14F-4D97-AF65-F5344CB8AC3E}">
        <p14:creationId xmlns:p14="http://schemas.microsoft.com/office/powerpoint/2010/main" val="41015591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a:t>
            </a:r>
            <a:endParaRPr lang="en-US" dirty="0"/>
          </a:p>
        </p:txBody>
      </p:sp>
      <p:sp>
        <p:nvSpPr>
          <p:cNvPr id="3" name="Content Placeholder 2"/>
          <p:cNvSpPr>
            <a:spLocks noGrp="1"/>
          </p:cNvSpPr>
          <p:nvPr>
            <p:ph idx="1"/>
          </p:nvPr>
        </p:nvSpPr>
        <p:spPr/>
        <p:txBody>
          <a:bodyPr>
            <a:normAutofit/>
          </a:bodyPr>
          <a:lstStyle/>
          <a:p>
            <a:r>
              <a:rPr lang="en-US" sz="2600" b="1" dirty="0"/>
              <a:t>We admitted that we had been socially conditioned by the ideology of white supremacy—that our minds were subject to racial biases, often unconsciously so. </a:t>
            </a:r>
            <a:endParaRPr lang="en-US" sz="2600" b="1" dirty="0" smtClean="0"/>
          </a:p>
          <a:p>
            <a:endParaRPr lang="en-US" dirty="0"/>
          </a:p>
          <a:p>
            <a:endParaRPr lang="en-US" dirty="0"/>
          </a:p>
          <a:p>
            <a:r>
              <a:rPr lang="en-US" dirty="0"/>
              <a:t>The first step to any kind of recovery is admitting that we have a problem. Individuals not ready to acknowledge a problem may be unable to pursue and receive the help they need. Becoming aware of a problem—and admitting it to others—can be challenging, but it is a fundamental step on the recovery journey. </a:t>
            </a:r>
          </a:p>
          <a:p>
            <a:endParaRPr lang="en-US" dirty="0"/>
          </a:p>
        </p:txBody>
      </p:sp>
    </p:spTree>
    <p:extLst>
      <p:ext uri="{BB962C8B-B14F-4D97-AF65-F5344CB8AC3E}">
        <p14:creationId xmlns:p14="http://schemas.microsoft.com/office/powerpoint/2010/main" val="16057086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a:t>
            </a:r>
            <a:endParaRPr lang="en-US" dirty="0"/>
          </a:p>
        </p:txBody>
      </p:sp>
      <p:sp>
        <p:nvSpPr>
          <p:cNvPr id="3" name="Content Placeholder 2"/>
          <p:cNvSpPr>
            <a:spLocks noGrp="1"/>
          </p:cNvSpPr>
          <p:nvPr>
            <p:ph idx="1"/>
          </p:nvPr>
        </p:nvSpPr>
        <p:spPr/>
        <p:txBody>
          <a:bodyPr/>
          <a:lstStyle/>
          <a:p>
            <a:r>
              <a:rPr lang="en-US" i="1" dirty="0">
                <a:hlinkClick r:id="rId2"/>
              </a:rPr>
              <a:t>https://</a:t>
            </a:r>
            <a:r>
              <a:rPr lang="en-US" i="1" dirty="0" smtClean="0">
                <a:hlinkClick r:id="rId2"/>
              </a:rPr>
              <a:t>www.youtube.com/watch?v=Rfpo-gUDSuE</a:t>
            </a:r>
            <a:endParaRPr lang="en-US" dirty="0" smtClean="0"/>
          </a:p>
          <a:p>
            <a:endParaRPr lang="en-US" dirty="0"/>
          </a:p>
        </p:txBody>
      </p:sp>
    </p:spTree>
    <p:extLst>
      <p:ext uri="{BB962C8B-B14F-4D97-AF65-F5344CB8AC3E}">
        <p14:creationId xmlns:p14="http://schemas.microsoft.com/office/powerpoint/2010/main" val="1570625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a:t>
            </a:r>
            <a:endParaRPr lang="en-US" dirty="0"/>
          </a:p>
        </p:txBody>
      </p:sp>
      <p:sp>
        <p:nvSpPr>
          <p:cNvPr id="3" name="Content Placeholder 2"/>
          <p:cNvSpPr>
            <a:spLocks noGrp="1"/>
          </p:cNvSpPr>
          <p:nvPr>
            <p:ph idx="1"/>
          </p:nvPr>
        </p:nvSpPr>
        <p:spPr/>
        <p:txBody>
          <a:bodyPr/>
          <a:lstStyle/>
          <a:p>
            <a:r>
              <a:rPr lang="en-US" sz="2600" b="1" dirty="0"/>
              <a:t>We came to believe that we could embrace our ignorance as an invitation to learn. </a:t>
            </a:r>
          </a:p>
          <a:p>
            <a:pPr marL="114300" indent="0">
              <a:buNone/>
            </a:pPr>
            <a:endParaRPr lang="en-US" dirty="0"/>
          </a:p>
          <a:p>
            <a:pPr marL="114300" indent="0">
              <a:buNone/>
            </a:pPr>
            <a:endParaRPr lang="en-US" dirty="0"/>
          </a:p>
          <a:p>
            <a:r>
              <a:rPr lang="en-US" dirty="0"/>
              <a:t>We acknowledge that we, as white people, will </a:t>
            </a:r>
            <a:r>
              <a:rPr lang="en-US" i="1" dirty="0"/>
              <a:t>never know</a:t>
            </a:r>
            <a:r>
              <a:rPr lang="en-US" dirty="0"/>
              <a:t> what it feels like to walk in the world as a person of color. We embrace our </a:t>
            </a:r>
            <a:r>
              <a:rPr lang="en-US" i="1" dirty="0"/>
              <a:t>“not knowing”</a:t>
            </a:r>
            <a:r>
              <a:rPr lang="en-US" dirty="0"/>
              <a:t> as a powerful reminder of our ongoing need for new learning, and we abandon white supremacist traditions of “</a:t>
            </a:r>
            <a:r>
              <a:rPr lang="en-US" i="1" dirty="0"/>
              <a:t>knowing”</a:t>
            </a:r>
            <a:r>
              <a:rPr lang="en-US" dirty="0"/>
              <a:t> how others should feel, think, and act.</a:t>
            </a:r>
          </a:p>
        </p:txBody>
      </p:sp>
    </p:spTree>
    <p:extLst>
      <p:ext uri="{BB962C8B-B14F-4D97-AF65-F5344CB8AC3E}">
        <p14:creationId xmlns:p14="http://schemas.microsoft.com/office/powerpoint/2010/main" val="24083235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1.gstatic.com/images?q=tbn:ANd9GcT9Joz9dURbzXPhCwZd1QZuwptSqECNcGzPVclYo5LG_MYgXxMU">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14400"/>
            <a:ext cx="4343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0598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a:t>
            </a:r>
            <a:endParaRPr lang="en-US" dirty="0"/>
          </a:p>
        </p:txBody>
      </p:sp>
      <p:sp>
        <p:nvSpPr>
          <p:cNvPr id="3" name="Content Placeholder 2"/>
          <p:cNvSpPr>
            <a:spLocks noGrp="1"/>
          </p:cNvSpPr>
          <p:nvPr>
            <p:ph idx="1"/>
          </p:nvPr>
        </p:nvSpPr>
        <p:spPr/>
        <p:txBody>
          <a:bodyPr/>
          <a:lstStyle/>
          <a:p>
            <a:r>
              <a:rPr lang="en-US" sz="2600" b="1" dirty="0"/>
              <a:t>We developed support systems to keep us engaged in this work.</a:t>
            </a:r>
          </a:p>
          <a:p>
            <a:pPr marL="114300" indent="0">
              <a:buNone/>
            </a:pPr>
            <a:endParaRPr lang="en-US" dirty="0" smtClean="0"/>
          </a:p>
          <a:p>
            <a:pPr marL="114300" indent="0">
              <a:buNone/>
            </a:pPr>
            <a:r>
              <a:rPr lang="en-US" dirty="0"/>
              <a:t> </a:t>
            </a:r>
          </a:p>
          <a:p>
            <a:r>
              <a:rPr lang="en-US" dirty="0"/>
              <a:t>We are aware that facing and recovering from the effects of white </a:t>
            </a:r>
            <a:r>
              <a:rPr lang="en-US" dirty="0" smtClean="0"/>
              <a:t>conditioning </a:t>
            </a:r>
            <a:r>
              <a:rPr lang="en-US" dirty="0"/>
              <a:t>will involve difficult, sometimes painful, moments. We commit to developing practices that facilitate self-care…to ensure that we are gentle with ourselves while also bravely able to confront the dehumanizing ideology of white supremacy.</a:t>
            </a:r>
          </a:p>
          <a:p>
            <a:endParaRPr lang="en-US" dirty="0"/>
          </a:p>
        </p:txBody>
      </p:sp>
    </p:spTree>
    <p:extLst>
      <p:ext uri="{BB962C8B-B14F-4D97-AF65-F5344CB8AC3E}">
        <p14:creationId xmlns:p14="http://schemas.microsoft.com/office/powerpoint/2010/main" val="7213511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thethingswesay.com/img/445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5362" y="914400"/>
            <a:ext cx="4219575"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1400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a:t>
            </a:r>
            <a:endParaRPr lang="en-US" dirty="0"/>
          </a:p>
        </p:txBody>
      </p:sp>
      <p:sp>
        <p:nvSpPr>
          <p:cNvPr id="3" name="Content Placeholder 2"/>
          <p:cNvSpPr>
            <a:spLocks noGrp="1"/>
          </p:cNvSpPr>
          <p:nvPr>
            <p:ph idx="1"/>
          </p:nvPr>
        </p:nvSpPr>
        <p:spPr/>
        <p:txBody>
          <a:bodyPr>
            <a:normAutofit lnSpcReduction="10000"/>
          </a:bodyPr>
          <a:lstStyle/>
          <a:p>
            <a:r>
              <a:rPr lang="en-US" sz="2600" b="1" dirty="0"/>
              <a:t>We journeyed boldly inward, exploring and acknowledging ways in which white supremacist teachings have been integrated into our minds and spirits</a:t>
            </a:r>
            <a:r>
              <a:rPr lang="en-US" sz="2600" b="1" dirty="0" smtClean="0"/>
              <a:t>.</a:t>
            </a:r>
          </a:p>
          <a:p>
            <a:endParaRPr lang="en-US" dirty="0"/>
          </a:p>
          <a:p>
            <a:endParaRPr lang="en-US" dirty="0"/>
          </a:p>
          <a:p>
            <a:r>
              <a:rPr lang="en-US" dirty="0" smtClean="0"/>
              <a:t>After </a:t>
            </a:r>
            <a:r>
              <a:rPr lang="en-US" dirty="0"/>
              <a:t>acknowledging the problem, we must also acknowledge that it has impacted </a:t>
            </a:r>
            <a:r>
              <a:rPr lang="en-US" i="1" dirty="0"/>
              <a:t>many</a:t>
            </a:r>
            <a:r>
              <a:rPr lang="en-US" dirty="0"/>
              <a:t> areas of our lives, consciously and unconsciously. Each of us must explore ways, past and present, in which the ideology of white supremacy has negatively impacted us: our understanding of history, our social networks, and our patterns of interacting with people of color, with an emphasized focus on </a:t>
            </a:r>
            <a:r>
              <a:rPr lang="en-US" dirty="0" err="1"/>
              <a:t>microaggressions</a:t>
            </a:r>
            <a:r>
              <a:rPr lang="en-US" dirty="0"/>
              <a:t>. </a:t>
            </a:r>
          </a:p>
          <a:p>
            <a:endParaRPr lang="en-US" dirty="0"/>
          </a:p>
        </p:txBody>
      </p:sp>
    </p:spTree>
    <p:extLst>
      <p:ext uri="{BB962C8B-B14F-4D97-AF65-F5344CB8AC3E}">
        <p14:creationId xmlns:p14="http://schemas.microsoft.com/office/powerpoint/2010/main" val="32699169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smtClean="0"/>
              <a:t>Microaggressions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Wing Sue and his colleagues identify three types:</a:t>
            </a:r>
          </a:p>
          <a:p>
            <a:r>
              <a:rPr lang="en-US" dirty="0"/>
              <a:t>1. A </a:t>
            </a:r>
            <a:r>
              <a:rPr lang="en-US" i="1" dirty="0" err="1"/>
              <a:t>microinsult</a:t>
            </a:r>
            <a:r>
              <a:rPr lang="en-US" i="1" dirty="0"/>
              <a:t> </a:t>
            </a:r>
            <a:r>
              <a:rPr lang="en-US" dirty="0"/>
              <a:t>is characterized by communications that convey rudeness and insensitivity and demean a person’s racial heritage or identity (for example, eye rolling during a discussion about an individual’s racial identity).</a:t>
            </a:r>
          </a:p>
          <a:p>
            <a:r>
              <a:rPr lang="en-US" dirty="0"/>
              <a:t>2. </a:t>
            </a:r>
            <a:r>
              <a:rPr lang="en-US" i="1" dirty="0" err="1"/>
              <a:t>Microinvalidations</a:t>
            </a:r>
            <a:r>
              <a:rPr lang="en-US" i="1" dirty="0"/>
              <a:t> </a:t>
            </a:r>
            <a:r>
              <a:rPr lang="en-US" dirty="0"/>
              <a:t>are </a:t>
            </a:r>
            <a:r>
              <a:rPr lang="en-US" dirty="0" smtClean="0"/>
              <a:t>communications </a:t>
            </a:r>
            <a:r>
              <a:rPr lang="en-US" dirty="0"/>
              <a:t>that exclude, negate or nullify the psychological thoughts, feelings, or experiential reality of a person of color. An example is a white person stating to a person of color that they “don’t see color”, which denies that person’s racial and ethnic experiences. </a:t>
            </a:r>
          </a:p>
          <a:p>
            <a:r>
              <a:rPr lang="en-US" dirty="0"/>
              <a:t>3. A </a:t>
            </a:r>
            <a:r>
              <a:rPr lang="en-US" i="1" dirty="0" err="1"/>
              <a:t>microassault</a:t>
            </a:r>
            <a:r>
              <a:rPr lang="en-US" i="1" dirty="0"/>
              <a:t> </a:t>
            </a:r>
            <a:r>
              <a:rPr lang="en-US" dirty="0"/>
              <a:t>is an explicit racial derogation characterized primarily by a verbal or nonverbal attack meant to hurt the intended victim. This can happen through name-calling, avoidant behavior, or purposeful discriminatory actions. </a:t>
            </a:r>
            <a:r>
              <a:rPr lang="en-US" dirty="0" err="1"/>
              <a:t>Microassaults</a:t>
            </a:r>
            <a:r>
              <a:rPr lang="en-US" dirty="0"/>
              <a:t> are typically more conscious and deliberate than other forms of </a:t>
            </a:r>
            <a:r>
              <a:rPr lang="en-US" dirty="0" err="1"/>
              <a:t>microaggression</a:t>
            </a:r>
            <a:r>
              <a:rPr lang="en-US" dirty="0"/>
              <a:t>. </a:t>
            </a:r>
            <a:endParaRPr lang="en-US" dirty="0" smtClean="0"/>
          </a:p>
          <a:p>
            <a:r>
              <a:rPr lang="en-US" dirty="0" smtClean="0">
                <a:hlinkClick r:id="rId2"/>
              </a:rPr>
              <a:t>http</a:t>
            </a:r>
            <a:r>
              <a:rPr lang="en-US" dirty="0">
                <a:hlinkClick r:id="rId2"/>
              </a:rPr>
              <a:t>://</a:t>
            </a:r>
            <a:r>
              <a:rPr lang="en-US" dirty="0" smtClean="0">
                <a:hlinkClick r:id="rId2"/>
              </a:rPr>
              <a:t>www.extension.umn.edu/family/cyfc/our-programs/ereview/docs/cmhereviewOct10.pdf</a:t>
            </a:r>
            <a:endParaRPr lang="en-US" dirty="0" smtClean="0"/>
          </a:p>
          <a:p>
            <a:endParaRPr lang="en-US" dirty="0"/>
          </a:p>
        </p:txBody>
      </p:sp>
    </p:spTree>
    <p:extLst>
      <p:ext uri="{BB962C8B-B14F-4D97-AF65-F5344CB8AC3E}">
        <p14:creationId xmlns:p14="http://schemas.microsoft.com/office/powerpoint/2010/main" val="34171834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5</a:t>
            </a:r>
            <a:endParaRPr lang="en-US" dirty="0"/>
          </a:p>
        </p:txBody>
      </p:sp>
      <p:sp>
        <p:nvSpPr>
          <p:cNvPr id="3" name="Content Placeholder 2"/>
          <p:cNvSpPr>
            <a:spLocks noGrp="1"/>
          </p:cNvSpPr>
          <p:nvPr>
            <p:ph idx="1"/>
          </p:nvPr>
        </p:nvSpPr>
        <p:spPr/>
        <p:txBody>
          <a:bodyPr/>
          <a:lstStyle/>
          <a:p>
            <a:r>
              <a:rPr lang="en-US" sz="2600" b="1" dirty="0"/>
              <a:t>We confessed our mistakes </a:t>
            </a:r>
            <a:r>
              <a:rPr lang="en-US" sz="2600" b="1" dirty="0" smtClean="0"/>
              <a:t>to </a:t>
            </a:r>
            <a:r>
              <a:rPr lang="en-US" sz="2600" b="1" dirty="0"/>
              <a:t>ourselves and others. </a:t>
            </a:r>
            <a:endParaRPr lang="en-US" sz="2600" b="1" dirty="0" smtClean="0"/>
          </a:p>
          <a:p>
            <a:endParaRPr lang="en-US" dirty="0"/>
          </a:p>
          <a:p>
            <a:r>
              <a:rPr lang="en-US" dirty="0"/>
              <a:t>Beyond identifying ways in which our thinking, feeling, and relating have been impacted by white </a:t>
            </a:r>
            <a:r>
              <a:rPr lang="en-US" dirty="0" smtClean="0"/>
              <a:t>conditioning</a:t>
            </a:r>
            <a:r>
              <a:rPr lang="en-US" dirty="0"/>
              <a:t>, honestly addressing the </a:t>
            </a:r>
            <a:r>
              <a:rPr lang="en-US" i="1" dirty="0"/>
              <a:t>actions</a:t>
            </a:r>
            <a:r>
              <a:rPr lang="en-US" dirty="0"/>
              <a:t> that have emerged from that conditioning is a separate, necessary step. Confessing past (and ongoing) </a:t>
            </a:r>
            <a:r>
              <a:rPr lang="en-US" dirty="0" err="1"/>
              <a:t>microaggressions</a:t>
            </a:r>
            <a:r>
              <a:rPr lang="en-US" dirty="0"/>
              <a:t> to a group and receiving support is an essential part of recovery.</a:t>
            </a:r>
          </a:p>
          <a:p>
            <a:endParaRPr lang="en-US" dirty="0"/>
          </a:p>
        </p:txBody>
      </p:sp>
    </p:spTree>
    <p:extLst>
      <p:ext uri="{BB962C8B-B14F-4D97-AF65-F5344CB8AC3E}">
        <p14:creationId xmlns:p14="http://schemas.microsoft.com/office/powerpoint/2010/main" val="20220128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onfess you were wrong yesterday it will show you are wiser toda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04800"/>
            <a:ext cx="4800600" cy="6330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0072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6</a:t>
            </a:r>
            <a:endParaRPr lang="en-US" dirty="0"/>
          </a:p>
        </p:txBody>
      </p:sp>
      <p:sp>
        <p:nvSpPr>
          <p:cNvPr id="3" name="Content Placeholder 2"/>
          <p:cNvSpPr>
            <a:spLocks noGrp="1"/>
          </p:cNvSpPr>
          <p:nvPr>
            <p:ph idx="1"/>
          </p:nvPr>
        </p:nvSpPr>
        <p:spPr/>
        <p:txBody>
          <a:bodyPr/>
          <a:lstStyle/>
          <a:p>
            <a:r>
              <a:rPr lang="en-US" sz="2600" b="1" dirty="0"/>
              <a:t>We were entirely ready to deconstruct previous ways of </a:t>
            </a:r>
            <a:r>
              <a:rPr lang="en-US" sz="2600" b="1" i="1" dirty="0"/>
              <a:t>knowing</a:t>
            </a:r>
            <a:r>
              <a:rPr lang="en-US" sz="2600" b="1" dirty="0"/>
              <a:t>, as they had been developed through the lens of white supremacy. </a:t>
            </a:r>
            <a:endParaRPr lang="en-US" sz="2600" b="1" dirty="0" smtClean="0"/>
          </a:p>
          <a:p>
            <a:endParaRPr lang="en-US" dirty="0" smtClean="0"/>
          </a:p>
          <a:p>
            <a:endParaRPr lang="en-US" dirty="0"/>
          </a:p>
          <a:p>
            <a:r>
              <a:rPr lang="en-US" dirty="0"/>
              <a:t>After admitting these problems (white </a:t>
            </a:r>
            <a:r>
              <a:rPr lang="en-US" dirty="0" smtClean="0"/>
              <a:t>conditioning </a:t>
            </a:r>
            <a:r>
              <a:rPr lang="en-US" dirty="0"/>
              <a:t>and related actions), it is then time to let go of “knowledge” developed in isolation from people of color.</a:t>
            </a:r>
          </a:p>
          <a:p>
            <a:endParaRPr lang="en-US" dirty="0"/>
          </a:p>
        </p:txBody>
      </p:sp>
    </p:spTree>
    <p:extLst>
      <p:ext uri="{BB962C8B-B14F-4D97-AF65-F5344CB8AC3E}">
        <p14:creationId xmlns:p14="http://schemas.microsoft.com/office/powerpoint/2010/main" val="41028895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media-cache-ak0.pinimg.com/736x/53/34/99/53349902b7500e39f198c0e5d73553a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143000"/>
            <a:ext cx="5562600" cy="4242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4113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7	</a:t>
            </a:r>
            <a:endParaRPr lang="en-US" dirty="0"/>
          </a:p>
        </p:txBody>
      </p:sp>
      <p:sp>
        <p:nvSpPr>
          <p:cNvPr id="3" name="Content Placeholder 2"/>
          <p:cNvSpPr>
            <a:spLocks noGrp="1"/>
          </p:cNvSpPr>
          <p:nvPr>
            <p:ph idx="1"/>
          </p:nvPr>
        </p:nvSpPr>
        <p:spPr/>
        <p:txBody>
          <a:bodyPr>
            <a:normAutofit lnSpcReduction="10000"/>
          </a:bodyPr>
          <a:lstStyle/>
          <a:p>
            <a:r>
              <a:rPr lang="en-US" sz="2600" b="1" dirty="0"/>
              <a:t>We humbly explored new ways of understanding…proactively seeking out new learning and reconstructing a more inclusive sense of reality. </a:t>
            </a:r>
            <a:endParaRPr lang="en-US" sz="2600" b="1" dirty="0" smtClean="0"/>
          </a:p>
          <a:p>
            <a:endParaRPr lang="en-US" dirty="0"/>
          </a:p>
          <a:p>
            <a:endParaRPr lang="en-US" dirty="0"/>
          </a:p>
          <a:p>
            <a:r>
              <a:rPr lang="en-US" dirty="0"/>
              <a:t>This step involves mindfully and intentionally engaging in learning to more deeply understand the experience of people of color in </a:t>
            </a:r>
            <a:r>
              <a:rPr lang="en-US" dirty="0" smtClean="0"/>
              <a:t>a society organized  around white supremacy. </a:t>
            </a:r>
            <a:r>
              <a:rPr lang="en-US" dirty="0"/>
              <a:t>This type of learning can take place in a variety of ways, including: reading texts written by people of color, actively listening to the experiences of people of color, patronizing businesses owned by people of color, etc.</a:t>
            </a:r>
          </a:p>
          <a:p>
            <a:endParaRPr lang="en-US" dirty="0"/>
          </a:p>
        </p:txBody>
      </p:sp>
    </p:spTree>
    <p:extLst>
      <p:ext uri="{BB962C8B-B14F-4D97-AF65-F5344CB8AC3E}">
        <p14:creationId xmlns:p14="http://schemas.microsoft.com/office/powerpoint/2010/main" val="29029156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smtClean="0"/>
              <a:t>Reconstructing a more </a:t>
            </a:r>
            <a:r>
              <a:rPr lang="en-US" sz="4200" smtClean="0"/>
              <a:t>inclusive sense of reality</a:t>
            </a:r>
            <a:endParaRPr lang="en-US" sz="4200" dirty="0"/>
          </a:p>
        </p:txBody>
      </p:sp>
      <p:sp>
        <p:nvSpPr>
          <p:cNvPr id="3" name="Content Placeholder 2"/>
          <p:cNvSpPr>
            <a:spLocks noGrp="1"/>
          </p:cNvSpPr>
          <p:nvPr>
            <p:ph idx="1"/>
          </p:nvPr>
        </p:nvSpPr>
        <p:spPr/>
        <p:txBody>
          <a:bodyPr>
            <a:normAutofit lnSpcReduction="10000"/>
          </a:bodyPr>
          <a:lstStyle/>
          <a:p>
            <a:r>
              <a:rPr lang="en-US" dirty="0">
                <a:hlinkClick r:id="rId2"/>
              </a:rPr>
              <a:t>http://www.hmongchamber.com/</a:t>
            </a:r>
            <a:endParaRPr lang="en-US" dirty="0" smtClean="0">
              <a:hlinkClick r:id="rId2"/>
            </a:endParaRPr>
          </a:p>
          <a:p>
            <a:r>
              <a:rPr lang="en-US" dirty="0" smtClean="0">
                <a:hlinkClick r:id="rId2"/>
              </a:rPr>
              <a:t>http</a:t>
            </a:r>
            <a:r>
              <a:rPr lang="en-US" dirty="0">
                <a:hlinkClick r:id="rId2"/>
              </a:rPr>
              <a:t>://www.blacktwincities.com/black-business-directory</a:t>
            </a:r>
            <a:r>
              <a:rPr lang="en-US" dirty="0" smtClean="0">
                <a:hlinkClick r:id="rId2"/>
              </a:rPr>
              <a:t>/</a:t>
            </a:r>
            <a:endParaRPr lang="en-US" dirty="0" smtClean="0"/>
          </a:p>
          <a:p>
            <a:r>
              <a:rPr lang="en-US" dirty="0" smtClean="0">
                <a:hlinkClick r:id="rId3"/>
              </a:rPr>
              <a:t>http</a:t>
            </a:r>
            <a:r>
              <a:rPr lang="en-US" dirty="0">
                <a:hlinkClick r:id="rId3"/>
              </a:rPr>
              <a:t>://www.ledc-mn.org</a:t>
            </a:r>
            <a:r>
              <a:rPr lang="en-US" dirty="0" smtClean="0">
                <a:hlinkClick r:id="rId3"/>
              </a:rPr>
              <a:t>/</a:t>
            </a:r>
            <a:endParaRPr lang="en-US" dirty="0" smtClean="0"/>
          </a:p>
          <a:p>
            <a:r>
              <a:rPr lang="en-US" dirty="0" smtClean="0">
                <a:hlinkClick r:id="rId4"/>
              </a:rPr>
              <a:t>http</a:t>
            </a:r>
            <a:r>
              <a:rPr lang="en-US" dirty="0">
                <a:hlinkClick r:id="rId4"/>
              </a:rPr>
              <a:t>://</a:t>
            </a:r>
            <a:r>
              <a:rPr lang="en-US" dirty="0" smtClean="0">
                <a:hlinkClick r:id="rId4"/>
              </a:rPr>
              <a:t>aeds-mn.org/category/little-africa-of-minnesota</a:t>
            </a:r>
            <a:endParaRPr lang="en-US" dirty="0" smtClean="0"/>
          </a:p>
          <a:p>
            <a:r>
              <a:rPr lang="en-US" dirty="0">
                <a:hlinkClick r:id="rId5"/>
              </a:rPr>
              <a:t>http://www.maicnet.org</a:t>
            </a:r>
            <a:r>
              <a:rPr lang="en-US" dirty="0" smtClean="0">
                <a:hlinkClick r:id="rId5"/>
              </a:rPr>
              <a:t>/</a:t>
            </a:r>
            <a:endParaRPr lang="en-US" dirty="0" smtClean="0"/>
          </a:p>
          <a:p>
            <a:endParaRPr lang="en-US" dirty="0"/>
          </a:p>
          <a:p>
            <a:endParaRPr lang="en-US" dirty="0"/>
          </a:p>
          <a:p>
            <a:r>
              <a:rPr lang="en-US" dirty="0" smtClean="0"/>
              <a:t>Recommended Authors (endless options)</a:t>
            </a:r>
          </a:p>
          <a:p>
            <a:pPr lvl="1"/>
            <a:r>
              <a:rPr lang="en-US" dirty="0" smtClean="0"/>
              <a:t>Ta-</a:t>
            </a:r>
            <a:r>
              <a:rPr lang="en-US" dirty="0" err="1" smtClean="0"/>
              <a:t>Nehisi</a:t>
            </a:r>
            <a:r>
              <a:rPr lang="en-US" dirty="0" smtClean="0"/>
              <a:t> Coates</a:t>
            </a:r>
          </a:p>
          <a:p>
            <a:pPr lvl="1"/>
            <a:r>
              <a:rPr lang="en-US" dirty="0" smtClean="0"/>
              <a:t>Audre Lorde</a:t>
            </a:r>
          </a:p>
          <a:p>
            <a:pPr lvl="1"/>
            <a:r>
              <a:rPr lang="en-US" dirty="0" smtClean="0"/>
              <a:t>Gish Jen</a:t>
            </a:r>
          </a:p>
          <a:p>
            <a:pPr lvl="1"/>
            <a:r>
              <a:rPr lang="en-US" dirty="0" err="1"/>
              <a:t>Chimamanda</a:t>
            </a:r>
            <a:r>
              <a:rPr lang="en-US" dirty="0"/>
              <a:t> </a:t>
            </a:r>
            <a:r>
              <a:rPr lang="en-US" dirty="0" err="1" smtClean="0"/>
              <a:t>Adichie</a:t>
            </a:r>
            <a:endParaRPr lang="en-US" dirty="0" smtClean="0"/>
          </a:p>
          <a:p>
            <a:pPr lvl="1"/>
            <a:r>
              <a:rPr lang="en-US" dirty="0" smtClean="0"/>
              <a:t>Gloria </a:t>
            </a:r>
            <a:r>
              <a:rPr lang="en-US" dirty="0" err="1" smtClean="0"/>
              <a:t>Anzaldua</a:t>
            </a:r>
            <a:endParaRPr lang="en-US" dirty="0" smtClean="0"/>
          </a:p>
        </p:txBody>
      </p:sp>
      <p:pic>
        <p:nvPicPr>
          <p:cNvPr id="4" name="Picture 3" descr="http://jandziadzio.com/sites/default/files/levelsOfListening.gif">
            <a:hlinkClick r:id="rId6"/>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8800" y="3581400"/>
            <a:ext cx="2152650" cy="2573655"/>
          </a:xfrm>
          <a:prstGeom prst="rect">
            <a:avLst/>
          </a:prstGeom>
          <a:noFill/>
          <a:ln>
            <a:noFill/>
          </a:ln>
        </p:spPr>
      </p:pic>
    </p:spTree>
    <p:extLst>
      <p:ext uri="{BB962C8B-B14F-4D97-AF65-F5344CB8AC3E}">
        <p14:creationId xmlns:p14="http://schemas.microsoft.com/office/powerpoint/2010/main" val="18106898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8</a:t>
            </a:r>
            <a:endParaRPr lang="en-US" dirty="0"/>
          </a:p>
        </p:txBody>
      </p:sp>
      <p:sp>
        <p:nvSpPr>
          <p:cNvPr id="3" name="Content Placeholder 2"/>
          <p:cNvSpPr>
            <a:spLocks noGrp="1"/>
          </p:cNvSpPr>
          <p:nvPr>
            <p:ph idx="1"/>
          </p:nvPr>
        </p:nvSpPr>
        <p:spPr/>
        <p:txBody>
          <a:bodyPr/>
          <a:lstStyle/>
          <a:p>
            <a:r>
              <a:rPr lang="en-US" sz="2600" b="1" dirty="0"/>
              <a:t>We committed ourselves to ongoing study of our racial biases, conscious or unconscious, and our maladaptive patterns of white supremacist thinking</a:t>
            </a:r>
            <a:r>
              <a:rPr lang="en-US" sz="2600" b="1" dirty="0" smtClean="0"/>
              <a:t>.</a:t>
            </a:r>
          </a:p>
          <a:p>
            <a:endParaRPr lang="en-US" dirty="0"/>
          </a:p>
          <a:p>
            <a:endParaRPr lang="en-US" dirty="0"/>
          </a:p>
          <a:p>
            <a:r>
              <a:rPr lang="en-US" dirty="0" smtClean="0"/>
              <a:t>This </a:t>
            </a:r>
            <a:r>
              <a:rPr lang="en-US" dirty="0"/>
              <a:t>step is about identifying our triggers to negative thoughts (or other stereotypes, positive or negative) about people of color. We remain curious about the source of our thoughts, fears, and assumptions…and perpetually aware of their existence. </a:t>
            </a:r>
          </a:p>
          <a:p>
            <a:endParaRPr lang="en-US" dirty="0"/>
          </a:p>
        </p:txBody>
      </p:sp>
    </p:spTree>
    <p:extLst>
      <p:ext uri="{BB962C8B-B14F-4D97-AF65-F5344CB8AC3E}">
        <p14:creationId xmlns:p14="http://schemas.microsoft.com/office/powerpoint/2010/main" val="9331206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01875703"/>
              </p:ext>
            </p:extLst>
          </p:nvPr>
        </p:nvGraphicFramePr>
        <p:xfrm>
          <a:off x="457200" y="1219200"/>
          <a:ext cx="7467599" cy="4191002"/>
        </p:xfrm>
        <a:graphic>
          <a:graphicData uri="http://schemas.openxmlformats.org/drawingml/2006/table">
            <a:tbl>
              <a:tblPr firstRow="1" firstCol="1" bandRow="1">
                <a:tableStyleId>{5C22544A-7EE6-4342-B048-85BDC9FD1C3A}</a:tableStyleId>
              </a:tblPr>
              <a:tblGrid>
                <a:gridCol w="1487905">
                  <a:extLst>
                    <a:ext uri="{9D8B030D-6E8A-4147-A177-3AD203B41FA5}">
                      <a16:colId xmlns:a16="http://schemas.microsoft.com/office/drawing/2014/main" val="20000"/>
                    </a:ext>
                  </a:extLst>
                </a:gridCol>
                <a:gridCol w="1824789">
                  <a:extLst>
                    <a:ext uri="{9D8B030D-6E8A-4147-A177-3AD203B41FA5}">
                      <a16:colId xmlns:a16="http://schemas.microsoft.com/office/drawing/2014/main" val="20001"/>
                    </a:ext>
                  </a:extLst>
                </a:gridCol>
                <a:gridCol w="2807368">
                  <a:extLst>
                    <a:ext uri="{9D8B030D-6E8A-4147-A177-3AD203B41FA5}">
                      <a16:colId xmlns:a16="http://schemas.microsoft.com/office/drawing/2014/main" val="20002"/>
                    </a:ext>
                  </a:extLst>
                </a:gridCol>
                <a:gridCol w="1347537">
                  <a:extLst>
                    <a:ext uri="{9D8B030D-6E8A-4147-A177-3AD203B41FA5}">
                      <a16:colId xmlns:a16="http://schemas.microsoft.com/office/drawing/2014/main" val="20003"/>
                    </a:ext>
                  </a:extLst>
                </a:gridCol>
              </a:tblGrid>
              <a:tr h="953782">
                <a:tc>
                  <a:txBody>
                    <a:bodyPr/>
                    <a:lstStyle/>
                    <a:p>
                      <a:pPr marL="0" marR="0">
                        <a:lnSpc>
                          <a:spcPct val="115000"/>
                        </a:lnSpc>
                        <a:spcBef>
                          <a:spcPts val="0"/>
                        </a:spcBef>
                        <a:spcAft>
                          <a:spcPts val="0"/>
                        </a:spcAft>
                      </a:pPr>
                      <a:r>
                        <a:rPr lang="en-US" sz="1400" dirty="0">
                          <a:effectLst/>
                        </a:rPr>
                        <a:t> </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Situation or Trigger</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Automatic Negative Thought</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Distress</a:t>
                      </a:r>
                      <a:endParaRPr lang="en-US" sz="1100">
                        <a:effectLst/>
                      </a:endParaRPr>
                    </a:p>
                    <a:p>
                      <a:pPr marL="0" marR="0">
                        <a:lnSpc>
                          <a:spcPct val="115000"/>
                        </a:lnSpc>
                        <a:spcBef>
                          <a:spcPts val="0"/>
                        </a:spcBef>
                        <a:spcAft>
                          <a:spcPts val="0"/>
                        </a:spcAft>
                      </a:pPr>
                      <a:r>
                        <a:rPr lang="en-US" sz="1400">
                          <a:effectLst/>
                        </a:rPr>
                        <a:t>(0-100%)</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62460">
                <a:tc>
                  <a:txBody>
                    <a:bodyPr/>
                    <a:lstStyle/>
                    <a:p>
                      <a:pPr marL="0" marR="0">
                        <a:lnSpc>
                          <a:spcPct val="115000"/>
                        </a:lnSpc>
                        <a:spcBef>
                          <a:spcPts val="0"/>
                        </a:spcBef>
                        <a:spcAft>
                          <a:spcPts val="0"/>
                        </a:spcAft>
                      </a:pPr>
                      <a:r>
                        <a:rPr lang="en-US" sz="1400">
                          <a:effectLst/>
                        </a:rPr>
                        <a:t>Monday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62460">
                <a:tc>
                  <a:txBody>
                    <a:bodyPr/>
                    <a:lstStyle/>
                    <a:p>
                      <a:pPr marL="0" marR="0">
                        <a:lnSpc>
                          <a:spcPct val="115000"/>
                        </a:lnSpc>
                        <a:spcBef>
                          <a:spcPts val="0"/>
                        </a:spcBef>
                        <a:spcAft>
                          <a:spcPts val="0"/>
                        </a:spcAft>
                      </a:pPr>
                      <a:r>
                        <a:rPr lang="en-US" sz="1400">
                          <a:effectLst/>
                        </a:rPr>
                        <a:t>Tuesday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62460">
                <a:tc>
                  <a:txBody>
                    <a:bodyPr/>
                    <a:lstStyle/>
                    <a:p>
                      <a:pPr marL="0" marR="0">
                        <a:lnSpc>
                          <a:spcPct val="115000"/>
                        </a:lnSpc>
                        <a:spcBef>
                          <a:spcPts val="0"/>
                        </a:spcBef>
                        <a:spcAft>
                          <a:spcPts val="0"/>
                        </a:spcAft>
                      </a:pPr>
                      <a:r>
                        <a:rPr lang="en-US" sz="1400">
                          <a:effectLst/>
                        </a:rPr>
                        <a:t>Wednesday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62460">
                <a:tc>
                  <a:txBody>
                    <a:bodyPr/>
                    <a:lstStyle/>
                    <a:p>
                      <a:pPr marL="0" marR="0">
                        <a:lnSpc>
                          <a:spcPct val="115000"/>
                        </a:lnSpc>
                        <a:spcBef>
                          <a:spcPts val="0"/>
                        </a:spcBef>
                        <a:spcAft>
                          <a:spcPts val="0"/>
                        </a:spcAft>
                      </a:pPr>
                      <a:r>
                        <a:rPr lang="en-US" sz="1400">
                          <a:effectLst/>
                        </a:rPr>
                        <a:t>Thursday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462460">
                <a:tc>
                  <a:txBody>
                    <a:bodyPr/>
                    <a:lstStyle/>
                    <a:p>
                      <a:pPr marL="0" marR="0">
                        <a:lnSpc>
                          <a:spcPct val="115000"/>
                        </a:lnSpc>
                        <a:spcBef>
                          <a:spcPts val="0"/>
                        </a:spcBef>
                        <a:spcAft>
                          <a:spcPts val="0"/>
                        </a:spcAft>
                      </a:pPr>
                      <a:r>
                        <a:rPr lang="en-US" sz="1400">
                          <a:effectLst/>
                        </a:rPr>
                        <a:t>Friday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462460">
                <a:tc>
                  <a:txBody>
                    <a:bodyPr/>
                    <a:lstStyle/>
                    <a:p>
                      <a:pPr marL="0" marR="0">
                        <a:lnSpc>
                          <a:spcPct val="115000"/>
                        </a:lnSpc>
                        <a:spcBef>
                          <a:spcPts val="0"/>
                        </a:spcBef>
                        <a:spcAft>
                          <a:spcPts val="0"/>
                        </a:spcAft>
                      </a:pPr>
                      <a:r>
                        <a:rPr lang="en-US" sz="1400">
                          <a:effectLst/>
                        </a:rPr>
                        <a:t>Saturday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462460">
                <a:tc>
                  <a:txBody>
                    <a:bodyPr/>
                    <a:lstStyle/>
                    <a:p>
                      <a:pPr marL="0" marR="0">
                        <a:lnSpc>
                          <a:spcPct val="115000"/>
                        </a:lnSpc>
                        <a:spcBef>
                          <a:spcPts val="0"/>
                        </a:spcBef>
                        <a:spcAft>
                          <a:spcPts val="0"/>
                        </a:spcAft>
                      </a:pPr>
                      <a:r>
                        <a:rPr lang="en-US" sz="1400">
                          <a:effectLst/>
                        </a:rPr>
                        <a:t>Sunday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 </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762438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9</a:t>
            </a:r>
            <a:endParaRPr lang="en-US" dirty="0"/>
          </a:p>
        </p:txBody>
      </p:sp>
      <p:sp>
        <p:nvSpPr>
          <p:cNvPr id="3" name="Content Placeholder 2"/>
          <p:cNvSpPr>
            <a:spLocks noGrp="1"/>
          </p:cNvSpPr>
          <p:nvPr>
            <p:ph idx="1"/>
          </p:nvPr>
        </p:nvSpPr>
        <p:spPr/>
        <p:txBody>
          <a:bodyPr/>
          <a:lstStyle/>
          <a:p>
            <a:r>
              <a:rPr lang="en-US" sz="2600" b="1" dirty="0"/>
              <a:t>We developed strategies to counteract our racial biases. </a:t>
            </a:r>
            <a:endParaRPr lang="en-US" sz="2600" b="1" dirty="0" smtClean="0"/>
          </a:p>
          <a:p>
            <a:endParaRPr lang="en-US" dirty="0"/>
          </a:p>
          <a:p>
            <a:endParaRPr lang="en-US" dirty="0"/>
          </a:p>
          <a:p>
            <a:r>
              <a:rPr lang="en-US" dirty="0"/>
              <a:t>Developing positive associations to counter negative thoughts is an important, proactive strategy in recovery from white supremacy. We believe that the most powerful way to develop positive associations is to develop authentic relationships with people of color. In lieu of such relationships, we can still engage in daily, proactive practices to retrain our brain from the ill-effects of white supremacist conditioning. </a:t>
            </a:r>
          </a:p>
          <a:p>
            <a:endParaRPr lang="en-US" dirty="0"/>
          </a:p>
        </p:txBody>
      </p:sp>
    </p:spTree>
    <p:extLst>
      <p:ext uri="{BB962C8B-B14F-4D97-AF65-F5344CB8AC3E}">
        <p14:creationId xmlns:p14="http://schemas.microsoft.com/office/powerpoint/2010/main" val="31441511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i think i ca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i think i ca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i think i can"/>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Image result for i think i can"/>
          <p:cNvSpPr>
            <a:spLocks noChangeAspect="1" noChangeArrowheads="1"/>
          </p:cNvSpPr>
          <p:nvPr/>
        </p:nvSpPr>
        <p:spPr bwMode="auto">
          <a:xfrm>
            <a:off x="457200"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0" descr="Image result for i think i can"/>
          <p:cNvSpPr>
            <a:spLocks noChangeAspect="1" noChangeArrowheads="1"/>
          </p:cNvSpPr>
          <p:nvPr/>
        </p:nvSpPr>
        <p:spPr bwMode="auto">
          <a:xfrm>
            <a:off x="609600"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2" descr="Image result for i think i can"/>
          <p:cNvSpPr>
            <a:spLocks noChangeAspect="1" noChangeArrowheads="1"/>
          </p:cNvSpPr>
          <p:nvPr/>
        </p:nvSpPr>
        <p:spPr bwMode="auto">
          <a:xfrm>
            <a:off x="762000"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4" descr="Image result for i think i can"/>
          <p:cNvSpPr>
            <a:spLocks noChangeAspect="1" noChangeArrowheads="1"/>
          </p:cNvSpPr>
          <p:nvPr/>
        </p:nvSpPr>
        <p:spPr bwMode="auto">
          <a:xfrm>
            <a:off x="914400"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4" name="Picture 16" descr="http://lghttp.39245.nexcesscdn.net/8013DE6/oopsydaisy/store/media/catalog/product/cache/3/image/d0556858db50a8b7823957567560d2ac/i/-/i-think-i-can_ni3733_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063852"/>
            <a:ext cx="4343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303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10</a:t>
            </a:r>
            <a:endParaRPr lang="en-US" dirty="0"/>
          </a:p>
        </p:txBody>
      </p:sp>
      <p:sp>
        <p:nvSpPr>
          <p:cNvPr id="3" name="Content Placeholder 2"/>
          <p:cNvSpPr>
            <a:spLocks noGrp="1"/>
          </p:cNvSpPr>
          <p:nvPr>
            <p:ph idx="1"/>
          </p:nvPr>
        </p:nvSpPr>
        <p:spPr/>
        <p:txBody>
          <a:bodyPr/>
          <a:lstStyle/>
          <a:p>
            <a:r>
              <a:rPr lang="en-US" sz="2600" b="1" dirty="0"/>
              <a:t>We embraced the responsibility of focusing on our impact, more than our intentions, in interactions with people of color</a:t>
            </a:r>
            <a:r>
              <a:rPr lang="en-US" sz="2600" b="1" dirty="0" smtClean="0"/>
              <a:t>.</a:t>
            </a:r>
          </a:p>
          <a:p>
            <a:endParaRPr lang="en-US" dirty="0"/>
          </a:p>
          <a:p>
            <a:r>
              <a:rPr lang="en-US" dirty="0"/>
              <a:t>Taking responsibility for the </a:t>
            </a:r>
            <a:r>
              <a:rPr lang="en-US" i="1" dirty="0"/>
              <a:t>impact </a:t>
            </a:r>
            <a:r>
              <a:rPr lang="en-US" dirty="0"/>
              <a:t>of our actions is an ongoing part of recovery. If we fall back into perpetuating white supremacist ideology—or defending actions that have caused hurt to people of color—it's important to stop and admit it. Prioritizing impact, instead of </a:t>
            </a:r>
            <a:r>
              <a:rPr lang="en-US" dirty="0" smtClean="0"/>
              <a:t>explaining </a:t>
            </a:r>
            <a:r>
              <a:rPr lang="en-US" dirty="0"/>
              <a:t>the intent of our behavior (i.e. “I didn’t mean to offend you”), is essential for attending to the human being in front of us. </a:t>
            </a:r>
          </a:p>
          <a:p>
            <a:endParaRPr lang="en-US" dirty="0"/>
          </a:p>
        </p:txBody>
      </p:sp>
    </p:spTree>
    <p:extLst>
      <p:ext uri="{BB962C8B-B14F-4D97-AF65-F5344CB8AC3E}">
        <p14:creationId xmlns:p14="http://schemas.microsoft.com/office/powerpoint/2010/main" val="863005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Intentions: Province of the Privileged</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33400" y="1828800"/>
            <a:ext cx="7543800" cy="4495800"/>
          </a:xfrm>
          <a:prstGeom prst="rect">
            <a:avLst/>
          </a:prstGeom>
          <a:noFill/>
          <a:ln>
            <a:noFill/>
          </a:ln>
        </p:spPr>
      </p:pic>
    </p:spTree>
    <p:extLst>
      <p:ext uri="{BB962C8B-B14F-4D97-AF65-F5344CB8AC3E}">
        <p14:creationId xmlns:p14="http://schemas.microsoft.com/office/powerpoint/2010/main" val="37415304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11</a:t>
            </a:r>
            <a:endParaRPr lang="en-US" dirty="0"/>
          </a:p>
        </p:txBody>
      </p:sp>
      <p:sp>
        <p:nvSpPr>
          <p:cNvPr id="3" name="Content Placeholder 2"/>
          <p:cNvSpPr>
            <a:spLocks noGrp="1"/>
          </p:cNvSpPr>
          <p:nvPr>
            <p:ph idx="1"/>
          </p:nvPr>
        </p:nvSpPr>
        <p:spPr/>
        <p:txBody>
          <a:bodyPr/>
          <a:lstStyle/>
          <a:p>
            <a:r>
              <a:rPr lang="en-US" sz="2600" b="1" dirty="0"/>
              <a:t>We engaged in daily practices of self-reflection. </a:t>
            </a:r>
            <a:endParaRPr lang="en-US" sz="2600" b="1" dirty="0" smtClean="0"/>
          </a:p>
          <a:p>
            <a:endParaRPr lang="en-US" dirty="0"/>
          </a:p>
          <a:p>
            <a:endParaRPr lang="en-US" dirty="0"/>
          </a:p>
          <a:p>
            <a:r>
              <a:rPr lang="en-US" dirty="0"/>
              <a:t>Reflecting on the day—on moments in which we confronted our own white supremacist conditioning and on moments in which we were still bound by its limiting beliefs—is an investment in our recovery. Relevant spiritual practices may play a helpful role in this step, as a way to encourage us toward continued growth and connection, beyond our mistakes.</a:t>
            </a:r>
          </a:p>
          <a:p>
            <a:endParaRPr lang="en-US" dirty="0"/>
          </a:p>
        </p:txBody>
      </p:sp>
    </p:spTree>
    <p:extLst>
      <p:ext uri="{BB962C8B-B14F-4D97-AF65-F5344CB8AC3E}">
        <p14:creationId xmlns:p14="http://schemas.microsoft.com/office/powerpoint/2010/main" val="9336623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emotionallyresilientliving.com/wp-content/uploads/2015/02/Self-Reflection-post.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838199"/>
            <a:ext cx="7086600" cy="506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0059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12</a:t>
            </a:r>
            <a:endParaRPr lang="en-US" dirty="0"/>
          </a:p>
        </p:txBody>
      </p:sp>
      <p:sp>
        <p:nvSpPr>
          <p:cNvPr id="3" name="Content Placeholder 2"/>
          <p:cNvSpPr>
            <a:spLocks noGrp="1"/>
          </p:cNvSpPr>
          <p:nvPr>
            <p:ph idx="1"/>
          </p:nvPr>
        </p:nvSpPr>
        <p:spPr/>
        <p:txBody>
          <a:bodyPr/>
          <a:lstStyle/>
          <a:p>
            <a:r>
              <a:rPr lang="en-US" sz="2600" b="1" dirty="0"/>
              <a:t>We committed ourselves to sharing this message with our white </a:t>
            </a:r>
            <a:r>
              <a:rPr lang="en-US" sz="2600" b="1" dirty="0" smtClean="0"/>
              <a:t>brothers, sisters, and siblings…in </a:t>
            </a:r>
            <a:r>
              <a:rPr lang="en-US" sz="2600" b="1" dirty="0"/>
              <a:t>order to build a supportive recovery community and to encourage personal accountability within our culture.  </a:t>
            </a:r>
            <a:endParaRPr lang="en-US" sz="2600" b="1" dirty="0" smtClean="0"/>
          </a:p>
          <a:p>
            <a:endParaRPr lang="en-US" dirty="0"/>
          </a:p>
          <a:p>
            <a:endParaRPr lang="en-US" dirty="0"/>
          </a:p>
          <a:p>
            <a:r>
              <a:rPr lang="en-US" dirty="0"/>
              <a:t>Assisting others to seek help in recovering from white </a:t>
            </a:r>
            <a:r>
              <a:rPr lang="en-US" dirty="0" smtClean="0"/>
              <a:t>conditioning </a:t>
            </a:r>
            <a:r>
              <a:rPr lang="en-US" dirty="0"/>
              <a:t>and in becoming an ally with people of color is a core component of recovery. Working with future </a:t>
            </a:r>
            <a:r>
              <a:rPr lang="en-US" dirty="0" smtClean="0"/>
              <a:t>recovery-from-white-conditioning groups </a:t>
            </a:r>
            <a:r>
              <a:rPr lang="en-US" dirty="0"/>
              <a:t>is a common choice for this step.</a:t>
            </a:r>
          </a:p>
          <a:p>
            <a:endParaRPr lang="en-US" dirty="0"/>
          </a:p>
        </p:txBody>
      </p:sp>
    </p:spTree>
    <p:extLst>
      <p:ext uri="{BB962C8B-B14F-4D97-AF65-F5344CB8AC3E}">
        <p14:creationId xmlns:p14="http://schemas.microsoft.com/office/powerpoint/2010/main" val="17505811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never never never give up"/>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2" descr="Image result for we are caught in an inescapable network of mutuality"/>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we are caught in an inescapable network of mutuality"/>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we are caught in an inescapable network of mutuality"/>
          <p:cNvSpPr>
            <a:spLocks noChangeAspect="1" noChangeArrowheads="1"/>
          </p:cNvSpPr>
          <p:nvPr/>
        </p:nvSpPr>
        <p:spPr bwMode="auto">
          <a:xfrm>
            <a:off x="457200"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s://ab42425979dff4adce6d-17c608ed19d9debb708dcf2aadbcc929.ssl.cf2.rackcdn.com/HQ8xz5bWBl_1416243404199.jpg?rasterSignature=9f5807155b8c1a778ba59ea3c891d8f0&amp;theme=Five%20Seven%20Five&amp;imageFilter=fals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499110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2578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Meeting Structure/Rituals	</a:t>
            </a:r>
            <a:endParaRPr lang="en-US" dirty="0"/>
          </a:p>
        </p:txBody>
      </p:sp>
      <p:sp>
        <p:nvSpPr>
          <p:cNvPr id="3" name="Content Placeholder 2"/>
          <p:cNvSpPr>
            <a:spLocks noGrp="1"/>
          </p:cNvSpPr>
          <p:nvPr>
            <p:ph idx="1"/>
          </p:nvPr>
        </p:nvSpPr>
        <p:spPr/>
        <p:txBody>
          <a:bodyPr>
            <a:normAutofit/>
          </a:bodyPr>
          <a:lstStyle/>
          <a:p>
            <a:r>
              <a:rPr lang="en-US" dirty="0" smtClean="0"/>
              <a:t>Call to Recovery: “We are here to be fully human to ourselves, fully accountable to each other.” (credit: </a:t>
            </a:r>
            <a:r>
              <a:rPr lang="en-US" dirty="0" err="1" smtClean="0"/>
              <a:t>Shailja</a:t>
            </a:r>
            <a:r>
              <a:rPr lang="en-US" dirty="0" smtClean="0"/>
              <a:t> Patel, author of </a:t>
            </a:r>
            <a:r>
              <a:rPr lang="en-US" i="1" dirty="0" err="1" smtClean="0"/>
              <a:t>Migritude</a:t>
            </a:r>
            <a:r>
              <a:rPr lang="en-US" dirty="0" smtClean="0"/>
              <a:t>)</a:t>
            </a:r>
          </a:p>
          <a:p>
            <a:r>
              <a:rPr lang="en-US" dirty="0" smtClean="0"/>
              <a:t>Welcome &amp; Introductions</a:t>
            </a:r>
          </a:p>
          <a:p>
            <a:r>
              <a:rPr lang="en-US" dirty="0" smtClean="0"/>
              <a:t>Announcements, calendar, etc.</a:t>
            </a:r>
          </a:p>
          <a:p>
            <a:r>
              <a:rPr lang="en-US" dirty="0" smtClean="0"/>
              <a:t>Minute of silence; </a:t>
            </a:r>
            <a:r>
              <a:rPr lang="en-US" dirty="0"/>
              <a:t>q</a:t>
            </a:r>
            <a:r>
              <a:rPr lang="en-US" dirty="0" smtClean="0"/>
              <a:t>uick reading about a white anti-racist</a:t>
            </a:r>
          </a:p>
          <a:p>
            <a:r>
              <a:rPr lang="en-US" dirty="0" smtClean="0"/>
              <a:t>Read aloud the 12 steps.</a:t>
            </a:r>
          </a:p>
          <a:p>
            <a:r>
              <a:rPr lang="en-US" dirty="0" smtClean="0"/>
              <a:t>Focus of today: Step __</a:t>
            </a:r>
            <a:r>
              <a:rPr lang="en-US" dirty="0" smtClean="0">
                <a:sym typeface="Wingdings" panose="05000000000000000000" pitchFamily="2" charset="2"/>
              </a:rPr>
              <a:t>Reading + </a:t>
            </a:r>
            <a:r>
              <a:rPr lang="en-US" dirty="0" smtClean="0"/>
              <a:t>uninterrupted time to speak (or pass)</a:t>
            </a:r>
          </a:p>
          <a:p>
            <a:r>
              <a:rPr lang="en-US" dirty="0" smtClean="0"/>
              <a:t>Closing and repeating of Call to Recovery</a:t>
            </a:r>
          </a:p>
          <a:p>
            <a:endParaRPr lang="en-US" dirty="0"/>
          </a:p>
          <a:p>
            <a:r>
              <a:rPr lang="en-US" dirty="0" smtClean="0"/>
              <a:t>Post-meeting Dialogue (back and forth!)</a:t>
            </a:r>
            <a:endParaRPr lang="en-US" dirty="0"/>
          </a:p>
        </p:txBody>
      </p:sp>
    </p:spTree>
    <p:extLst>
      <p:ext uri="{BB962C8B-B14F-4D97-AF65-F5344CB8AC3E}">
        <p14:creationId xmlns:p14="http://schemas.microsoft.com/office/powerpoint/2010/main" val="39977374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Call to Recovery</a:t>
            </a:r>
            <a:endParaRPr lang="en-US" dirty="0"/>
          </a:p>
        </p:txBody>
      </p:sp>
      <p:sp>
        <p:nvSpPr>
          <p:cNvPr id="3" name="Content Placeholder 2"/>
          <p:cNvSpPr>
            <a:spLocks noGrp="1"/>
          </p:cNvSpPr>
          <p:nvPr>
            <p:ph idx="1"/>
          </p:nvPr>
        </p:nvSpPr>
        <p:spPr/>
        <p:txBody>
          <a:bodyPr>
            <a:normAutofit lnSpcReduction="10000"/>
          </a:bodyPr>
          <a:lstStyle/>
          <a:p>
            <a:pPr marL="114300" indent="0" algn="ctr">
              <a:buNone/>
            </a:pPr>
            <a:r>
              <a:rPr lang="en-US" sz="6000" dirty="0" smtClean="0"/>
              <a:t>“We are here to be fully human to ourselves…                            fully accountable to each other.”</a:t>
            </a:r>
          </a:p>
          <a:p>
            <a:pPr marL="114300" indent="0" algn="ctr">
              <a:buNone/>
            </a:pPr>
            <a:r>
              <a:rPr lang="en-US" dirty="0" smtClean="0"/>
              <a:t>-</a:t>
            </a:r>
            <a:r>
              <a:rPr lang="en-US" dirty="0" err="1" smtClean="0"/>
              <a:t>Shailja</a:t>
            </a:r>
            <a:r>
              <a:rPr lang="en-US" dirty="0" smtClean="0"/>
              <a:t> Patel, cr. author of </a:t>
            </a:r>
            <a:r>
              <a:rPr lang="en-US" i="1" dirty="0" err="1" smtClean="0"/>
              <a:t>Migritude</a:t>
            </a:r>
            <a:endParaRPr lang="en-US" dirty="0"/>
          </a:p>
        </p:txBody>
      </p:sp>
    </p:spTree>
    <p:extLst>
      <p:ext uri="{BB962C8B-B14F-4D97-AF65-F5344CB8AC3E}">
        <p14:creationId xmlns:p14="http://schemas.microsoft.com/office/powerpoint/2010/main" val="7018345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Next Steps</a:t>
            </a:r>
            <a:endParaRPr lang="en-US" dirty="0"/>
          </a:p>
        </p:txBody>
      </p:sp>
      <p:sp>
        <p:nvSpPr>
          <p:cNvPr id="3" name="Content Placeholder 2"/>
          <p:cNvSpPr>
            <a:spLocks noGrp="1"/>
          </p:cNvSpPr>
          <p:nvPr>
            <p:ph idx="1"/>
          </p:nvPr>
        </p:nvSpPr>
        <p:spPr>
          <a:xfrm>
            <a:off x="457200" y="1600200"/>
            <a:ext cx="7620000" cy="5105400"/>
          </a:xfrm>
        </p:spPr>
        <p:txBody>
          <a:bodyPr>
            <a:normAutofit/>
          </a:bodyPr>
          <a:lstStyle/>
          <a:p>
            <a:r>
              <a:rPr lang="en-US" dirty="0" smtClean="0"/>
              <a:t>Your presence here </a:t>
            </a:r>
            <a:r>
              <a:rPr lang="en-US" dirty="0" err="1" smtClean="0"/>
              <a:t>today</a:t>
            </a:r>
            <a:r>
              <a:rPr lang="en-US" dirty="0" err="1" smtClean="0">
                <a:sym typeface="Wingdings" panose="05000000000000000000" pitchFamily="2" charset="2"/>
              </a:rPr>
              <a:t>You</a:t>
            </a:r>
            <a:r>
              <a:rPr lang="en-US" dirty="0" smtClean="0">
                <a:sym typeface="Wingdings" panose="05000000000000000000" pitchFamily="2" charset="2"/>
              </a:rPr>
              <a:t>=Trusted Servant</a:t>
            </a:r>
          </a:p>
          <a:p>
            <a:endParaRPr lang="en-US" dirty="0">
              <a:sym typeface="Wingdings" panose="05000000000000000000" pitchFamily="2" charset="2"/>
            </a:endParaRPr>
          </a:p>
          <a:p>
            <a:r>
              <a:rPr lang="en-US" dirty="0" smtClean="0">
                <a:sym typeface="Wingdings" panose="05000000000000000000" pitchFamily="2" charset="2"/>
              </a:rPr>
              <a:t>Freedom to apply these concepts in your life/work/community</a:t>
            </a:r>
          </a:p>
          <a:p>
            <a:endParaRPr lang="en-US" dirty="0" smtClean="0">
              <a:sym typeface="Wingdings" panose="05000000000000000000" pitchFamily="2" charset="2"/>
            </a:endParaRPr>
          </a:p>
          <a:p>
            <a:r>
              <a:rPr lang="en-US" dirty="0" smtClean="0">
                <a:sym typeface="Wingdings" panose="05000000000000000000" pitchFamily="2" charset="2"/>
              </a:rPr>
              <a:t>Current website: </a:t>
            </a:r>
            <a:r>
              <a:rPr lang="en-US" dirty="0" smtClean="0">
                <a:sym typeface="Wingdings" panose="05000000000000000000" pitchFamily="2" charset="2"/>
                <a:hlinkClick r:id="rId2"/>
              </a:rPr>
              <a:t>recoveryfromwhiteconditioning.com</a:t>
            </a:r>
            <a:endParaRPr lang="en-US" dirty="0" smtClean="0">
              <a:sym typeface="Wingdings" panose="05000000000000000000" pitchFamily="2" charset="2"/>
            </a:endParaRPr>
          </a:p>
          <a:p>
            <a:pPr lvl="1"/>
            <a:r>
              <a:rPr lang="en-US" dirty="0" smtClean="0">
                <a:sym typeface="Wingdings" panose="05000000000000000000" pitchFamily="2" charset="2"/>
              </a:rPr>
              <a:t>All materials downloadable for free: use on your own or start your own recovery group. </a:t>
            </a:r>
          </a:p>
          <a:p>
            <a:endParaRPr lang="en-US" dirty="0">
              <a:sym typeface="Wingdings" panose="05000000000000000000" pitchFamily="2" charset="2"/>
            </a:endParaRPr>
          </a:p>
          <a:p>
            <a:r>
              <a:rPr lang="en-US" dirty="0" smtClean="0">
                <a:sym typeface="Wingdings" panose="05000000000000000000" pitchFamily="2" charset="2"/>
              </a:rPr>
              <a:t>Contact Info, if you have follow-up questions: </a:t>
            </a:r>
            <a:r>
              <a:rPr lang="en-US" dirty="0" smtClean="0">
                <a:sym typeface="Wingdings" panose="05000000000000000000" pitchFamily="2" charset="2"/>
                <a:hlinkClick r:id="rId3"/>
              </a:rPr>
              <a:t>cristinacombs@gmail.com</a:t>
            </a:r>
            <a:endParaRPr lang="en-US" dirty="0" smtClean="0">
              <a:sym typeface="Wingdings" panose="05000000000000000000" pitchFamily="2" charset="2"/>
            </a:endParaRPr>
          </a:p>
          <a:p>
            <a:endParaRPr lang="en-US" dirty="0">
              <a:sym typeface="Wingdings" panose="05000000000000000000" pitchFamily="2" charset="2"/>
            </a:endParaRPr>
          </a:p>
          <a:p>
            <a:r>
              <a:rPr lang="en-US" dirty="0" smtClean="0">
                <a:sym typeface="Wingdings" panose="05000000000000000000" pitchFamily="2" charset="2"/>
              </a:rPr>
              <a:t>Weekly Group: Wednesdays from 6-7 </a:t>
            </a:r>
            <a:r>
              <a:rPr lang="en-US" smtClean="0">
                <a:sym typeface="Wingdings" panose="05000000000000000000" pitchFamily="2" charset="2"/>
              </a:rPr>
              <a:t>pm on Zoom</a:t>
            </a:r>
            <a:endParaRPr lang="en-US" dirty="0" smtClean="0">
              <a:sym typeface="Wingdings" panose="05000000000000000000" pitchFamily="2" charset="2"/>
            </a:endParaRPr>
          </a:p>
        </p:txBody>
      </p:sp>
    </p:spTree>
    <p:extLst>
      <p:ext uri="{BB962C8B-B14F-4D97-AF65-F5344CB8AC3E}">
        <p14:creationId xmlns:p14="http://schemas.microsoft.com/office/powerpoint/2010/main" val="13995486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2943</TotalTime>
  <Words>2257</Words>
  <Application>Microsoft Office PowerPoint</Application>
  <PresentationFormat>On-screen Show (4:3)</PresentationFormat>
  <Paragraphs>237</Paragraphs>
  <Slides>50</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Book Antiqua</vt:lpstr>
      <vt:lpstr>Calibri</vt:lpstr>
      <vt:lpstr>Cambria</vt:lpstr>
      <vt:lpstr>Times New Roman</vt:lpstr>
      <vt:lpstr>Trade Gothic LT Std</vt:lpstr>
      <vt:lpstr>Wingdings</vt:lpstr>
      <vt:lpstr>Adjacency</vt:lpstr>
      <vt:lpstr>Recovery from  White Conditioning      </vt:lpstr>
      <vt:lpstr>PowerPoint Presentation</vt:lpstr>
      <vt:lpstr>PowerPoint Presentation</vt:lpstr>
      <vt:lpstr>PowerPoint Presentation</vt:lpstr>
      <vt:lpstr>Outline of Our Time Together</vt:lpstr>
      <vt:lpstr>Being in this Space Together</vt:lpstr>
      <vt:lpstr>What comes to mind… </vt:lpstr>
      <vt:lpstr>The face of White Supremacy</vt:lpstr>
      <vt:lpstr>The face of White Supremacy</vt:lpstr>
      <vt:lpstr>The face of White Supremacy</vt:lpstr>
      <vt:lpstr>Definition of White Supremacy</vt:lpstr>
      <vt:lpstr>Definition of White Supremacy</vt:lpstr>
      <vt:lpstr>bell hooks: “imperialist white supremacist capitalist patriarchy” the power structure underlying the social order </vt:lpstr>
      <vt:lpstr>“The nation is sick. Trouble is in the land. Confusion all around.” –Dr. MLK Jr. </vt:lpstr>
      <vt:lpstr>PowerPoint Presentation</vt:lpstr>
      <vt:lpstr> “The plague of racism is insidious, entering into minds as smoothly and quietly and invisibly as floating airborne microbes enter into bodies to find lifelong purchase in bloodstreams.”  </vt:lpstr>
      <vt:lpstr>PowerPoint Presentation</vt:lpstr>
      <vt:lpstr>Dr. Alvin Poussaint, Psychiatry Professor</vt:lpstr>
      <vt:lpstr>Audre Lorde</vt:lpstr>
      <vt:lpstr>PowerPoint Presentation</vt:lpstr>
      <vt:lpstr>PowerPoint Presentation</vt:lpstr>
      <vt:lpstr>Origins of this 12 Step Model</vt:lpstr>
      <vt:lpstr>The 12 Steps</vt:lpstr>
      <vt:lpstr>Step 1</vt:lpstr>
      <vt:lpstr>Step 1</vt:lpstr>
      <vt:lpstr>Step 2</vt:lpstr>
      <vt:lpstr>PowerPoint Presentation</vt:lpstr>
      <vt:lpstr>Step 3</vt:lpstr>
      <vt:lpstr>PowerPoint Presentation</vt:lpstr>
      <vt:lpstr>Step 4</vt:lpstr>
      <vt:lpstr>Microaggressions</vt:lpstr>
      <vt:lpstr>Step 5</vt:lpstr>
      <vt:lpstr>PowerPoint Presentation</vt:lpstr>
      <vt:lpstr>Step 6</vt:lpstr>
      <vt:lpstr>PowerPoint Presentation</vt:lpstr>
      <vt:lpstr>Step 7 </vt:lpstr>
      <vt:lpstr>Reconstructing a more inclusive sense of reality</vt:lpstr>
      <vt:lpstr>Step 8</vt:lpstr>
      <vt:lpstr>PowerPoint Presentation</vt:lpstr>
      <vt:lpstr>Step 9</vt:lpstr>
      <vt:lpstr>PowerPoint Presentation</vt:lpstr>
      <vt:lpstr>Step 10</vt:lpstr>
      <vt:lpstr>Intentions: Province of the Privileged</vt:lpstr>
      <vt:lpstr>Step 11</vt:lpstr>
      <vt:lpstr>PowerPoint Presentation</vt:lpstr>
      <vt:lpstr>Step 12</vt:lpstr>
      <vt:lpstr>PowerPoint Presentation</vt:lpstr>
      <vt:lpstr>Meeting Structure/Rituals </vt:lpstr>
      <vt:lpstr>Call to Recovery</vt:lpstr>
      <vt:lpstr>Next Steps</vt:lpstr>
    </vt:vector>
  </TitlesOfParts>
  <Company>Amherst Wilder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Step Model of Recovery from White Supremacist Conditioning</dc:title>
  <dc:creator>Admin</dc:creator>
  <cp:lastModifiedBy>Cristina Combs</cp:lastModifiedBy>
  <cp:revision>233</cp:revision>
  <cp:lastPrinted>2018-05-29T23:24:57Z</cp:lastPrinted>
  <dcterms:created xsi:type="dcterms:W3CDTF">2016-02-25T22:24:04Z</dcterms:created>
  <dcterms:modified xsi:type="dcterms:W3CDTF">2020-06-24T12:41:42Z</dcterms:modified>
</cp:coreProperties>
</file>